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handoutMasterIdLst>
    <p:handoutMasterId r:id="rId16"/>
  </p:handout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8288000" cy="10287000"/>
  <p:notesSz cx="6858000" cy="9240838"/>
  <p:embeddedFontLst>
    <p:embeddedFont>
      <p:font typeface="Now" panose="020B0604020202020204" charset="0"/>
      <p:regular r:id="rId17"/>
    </p:embeddedFont>
    <p:embeddedFont>
      <p:font typeface="Gagalin" panose="020B0604020202020204" charset="0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Benedict" charset="0"/>
      <p:regular r:id="rId23"/>
    </p:embeddedFont>
    <p:embeddedFont>
      <p:font typeface="Canva Student Font" panose="020B0604020202020204" charset="0"/>
      <p:regular r:id="rId24"/>
    </p:embeddedFont>
    <p:embeddedFont>
      <p:font typeface="Now Bold" panose="020B0604020202020204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3" d="100"/>
          <a:sy n="73" d="100"/>
        </p:scale>
        <p:origin x="594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60530A-9646-49AE-AF6E-C49A12650C5A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7288"/>
            <a:ext cx="29718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777288"/>
            <a:ext cx="29718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143538-7B88-4465-A6F9-65FBF319F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3217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4.svg"/><Relationship Id="rId10" Type="http://schemas.openxmlformats.org/officeDocument/2006/relationships/image" Target="../media/image7.jpe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5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62.sv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sv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.png"/><Relationship Id="rId7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.svg"/><Relationship Id="rId10" Type="http://schemas.openxmlformats.org/officeDocument/2006/relationships/image" Target="../media/image72.svg"/><Relationship Id="rId4" Type="http://schemas.openxmlformats.org/officeDocument/2006/relationships/image" Target="../media/image3.png"/><Relationship Id="rId9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5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3.sv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9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7.svg"/><Relationship Id="rId4" Type="http://schemas.openxmlformats.org/officeDocument/2006/relationships/image" Target="../media/image12.png"/><Relationship Id="rId9" Type="http://schemas.openxmlformats.org/officeDocument/2006/relationships/image" Target="../media/image21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23.png"/><Relationship Id="rId3" Type="http://schemas.openxmlformats.org/officeDocument/2006/relationships/image" Target="../media/image9.png"/><Relationship Id="rId7" Type="http://schemas.openxmlformats.org/officeDocument/2006/relationships/image" Target="../media/image20.png"/><Relationship Id="rId12" Type="http://schemas.openxmlformats.org/officeDocument/2006/relationships/image" Target="../media/image39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0" Type="http://schemas.openxmlformats.org/officeDocument/2006/relationships/image" Target="../media/image37.sv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9.png"/><Relationship Id="rId7" Type="http://schemas.openxmlformats.org/officeDocument/2006/relationships/image" Target="../media/image30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17.svg"/><Relationship Id="rId5" Type="http://schemas.openxmlformats.org/officeDocument/2006/relationships/image" Target="../media/image28.svg"/><Relationship Id="rId10" Type="http://schemas.openxmlformats.org/officeDocument/2006/relationships/image" Target="../media/image12.png"/><Relationship Id="rId4" Type="http://schemas.openxmlformats.org/officeDocument/2006/relationships/image" Target="../media/image24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13" Type="http://schemas.openxmlformats.org/officeDocument/2006/relationships/image" Target="../media/image34.png"/><Relationship Id="rId3" Type="http://schemas.openxmlformats.org/officeDocument/2006/relationships/image" Target="../media/image9.png"/><Relationship Id="rId7" Type="http://schemas.openxmlformats.org/officeDocument/2006/relationships/image" Target="../media/image30.png"/><Relationship Id="rId12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48.svg"/><Relationship Id="rId5" Type="http://schemas.openxmlformats.org/officeDocument/2006/relationships/image" Target="../media/image28.png"/><Relationship Id="rId10" Type="http://schemas.openxmlformats.org/officeDocument/2006/relationships/image" Target="../media/image32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Relationship Id="rId1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2.png"/><Relationship Id="rId3" Type="http://schemas.openxmlformats.org/officeDocument/2006/relationships/image" Target="../media/image9.png"/><Relationship Id="rId7" Type="http://schemas.openxmlformats.org/officeDocument/2006/relationships/image" Target="../media/image38.png"/><Relationship Id="rId12" Type="http://schemas.openxmlformats.org/officeDocument/2006/relationships/image" Target="../media/image4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svg"/><Relationship Id="rId11" Type="http://schemas.openxmlformats.org/officeDocument/2006/relationships/image" Target="../media/image40.png"/><Relationship Id="rId5" Type="http://schemas.openxmlformats.org/officeDocument/2006/relationships/image" Target="../media/image37.png"/><Relationship Id="rId10" Type="http://schemas.openxmlformats.org/officeDocument/2006/relationships/image" Target="../media/image45.svg"/><Relationship Id="rId4" Type="http://schemas.openxmlformats.org/officeDocument/2006/relationships/image" Target="../media/image36.png"/><Relationship Id="rId9" Type="http://schemas.openxmlformats.org/officeDocument/2006/relationships/image" Target="../media/image30.png"/><Relationship Id="rId14" Type="http://schemas.openxmlformats.org/officeDocument/2006/relationships/image" Target="../media/image6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409" t="-8142" r="-8457"/>
            </a:stretch>
          </a:blipFill>
        </p:spPr>
      </p:sp>
      <p:grpSp>
        <p:nvGrpSpPr>
          <p:cNvPr id="3" name="Group 3"/>
          <p:cNvGrpSpPr/>
          <p:nvPr/>
        </p:nvGrpSpPr>
        <p:grpSpPr>
          <a:xfrm rot="-5733560">
            <a:off x="15534365" y="281380"/>
            <a:ext cx="1913864" cy="1835833"/>
            <a:chOff x="0" y="0"/>
            <a:chExt cx="6323330" cy="6065520"/>
          </a:xfrm>
        </p:grpSpPr>
        <p:sp>
          <p:nvSpPr>
            <p:cNvPr id="4" name="Freeform 4"/>
            <p:cNvSpPr/>
            <p:nvPr/>
          </p:nvSpPr>
          <p:spPr>
            <a:xfrm>
              <a:off x="-50800" y="0"/>
              <a:ext cx="6424930" cy="6066790"/>
            </a:xfrm>
            <a:custGeom>
              <a:avLst/>
              <a:gdLst/>
              <a:ahLst/>
              <a:cxnLst/>
              <a:rect l="l" t="t" r="r" b="b"/>
              <a:pathLst>
                <a:path w="6424930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4668520" y="6066790"/>
                  </a:lnTo>
                  <a:lnTo>
                    <a:pt x="4668520" y="0"/>
                  </a:lnTo>
                  <a:lnTo>
                    <a:pt x="1692910" y="0"/>
                  </a:lnTo>
                  <a:close/>
                  <a:moveTo>
                    <a:pt x="5125720" y="0"/>
                  </a:moveTo>
                  <a:lnTo>
                    <a:pt x="4668520" y="0"/>
                  </a:lnTo>
                  <a:lnTo>
                    <a:pt x="4668520" y="6065520"/>
                  </a:lnTo>
                  <a:lnTo>
                    <a:pt x="4678680" y="6065520"/>
                  </a:lnTo>
                  <a:cubicBezTo>
                    <a:pt x="5417820" y="6065520"/>
                    <a:pt x="6066790" y="5462270"/>
                    <a:pt x="6120130" y="4725670"/>
                  </a:cubicBezTo>
                  <a:lnTo>
                    <a:pt x="6370320" y="1338580"/>
                  </a:lnTo>
                  <a:cubicBezTo>
                    <a:pt x="6424930" y="603250"/>
                    <a:pt x="5864860" y="0"/>
                    <a:pt x="5125720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7557A4"/>
            </a:solidFill>
          </p:spPr>
        </p:sp>
      </p:grpSp>
      <p:grpSp>
        <p:nvGrpSpPr>
          <p:cNvPr id="5" name="Group 5"/>
          <p:cNvGrpSpPr/>
          <p:nvPr/>
        </p:nvGrpSpPr>
        <p:grpSpPr>
          <a:xfrm rot="-5733560">
            <a:off x="15711016" y="2096259"/>
            <a:ext cx="1913864" cy="1835833"/>
            <a:chOff x="0" y="0"/>
            <a:chExt cx="6323330" cy="6065520"/>
          </a:xfrm>
        </p:grpSpPr>
        <p:sp>
          <p:nvSpPr>
            <p:cNvPr id="6" name="Freeform 6"/>
            <p:cNvSpPr/>
            <p:nvPr/>
          </p:nvSpPr>
          <p:spPr>
            <a:xfrm>
              <a:off x="-50800" y="0"/>
              <a:ext cx="6424930" cy="6066790"/>
            </a:xfrm>
            <a:custGeom>
              <a:avLst/>
              <a:gdLst/>
              <a:ahLst/>
              <a:cxnLst/>
              <a:rect l="l" t="t" r="r" b="b"/>
              <a:pathLst>
                <a:path w="6424930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4668520" y="6066790"/>
                  </a:lnTo>
                  <a:lnTo>
                    <a:pt x="4668520" y="0"/>
                  </a:lnTo>
                  <a:lnTo>
                    <a:pt x="1692910" y="0"/>
                  </a:lnTo>
                  <a:close/>
                  <a:moveTo>
                    <a:pt x="5125720" y="0"/>
                  </a:moveTo>
                  <a:lnTo>
                    <a:pt x="4668520" y="0"/>
                  </a:lnTo>
                  <a:lnTo>
                    <a:pt x="4668520" y="6065520"/>
                  </a:lnTo>
                  <a:lnTo>
                    <a:pt x="4678680" y="6065520"/>
                  </a:lnTo>
                  <a:cubicBezTo>
                    <a:pt x="5417820" y="6065520"/>
                    <a:pt x="6066790" y="5462270"/>
                    <a:pt x="6120130" y="4725670"/>
                  </a:cubicBezTo>
                  <a:lnTo>
                    <a:pt x="6370320" y="1338580"/>
                  </a:lnTo>
                  <a:cubicBezTo>
                    <a:pt x="6424930" y="603250"/>
                    <a:pt x="5864860" y="0"/>
                    <a:pt x="5125720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7557A4"/>
            </a:solidFill>
          </p:spPr>
        </p:sp>
      </p:grpSp>
      <p:grpSp>
        <p:nvGrpSpPr>
          <p:cNvPr id="7" name="Group 7"/>
          <p:cNvGrpSpPr/>
          <p:nvPr/>
        </p:nvGrpSpPr>
        <p:grpSpPr>
          <a:xfrm rot="-5733560">
            <a:off x="15888337" y="3918037"/>
            <a:ext cx="1913864" cy="1835833"/>
            <a:chOff x="0" y="0"/>
            <a:chExt cx="6323330" cy="6065520"/>
          </a:xfrm>
        </p:grpSpPr>
        <p:sp>
          <p:nvSpPr>
            <p:cNvPr id="8" name="Freeform 8"/>
            <p:cNvSpPr/>
            <p:nvPr/>
          </p:nvSpPr>
          <p:spPr>
            <a:xfrm>
              <a:off x="-50800" y="0"/>
              <a:ext cx="6424930" cy="6066790"/>
            </a:xfrm>
            <a:custGeom>
              <a:avLst/>
              <a:gdLst/>
              <a:ahLst/>
              <a:cxnLst/>
              <a:rect l="l" t="t" r="r" b="b"/>
              <a:pathLst>
                <a:path w="6424930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4668520" y="6066790"/>
                  </a:lnTo>
                  <a:lnTo>
                    <a:pt x="4668520" y="0"/>
                  </a:lnTo>
                  <a:lnTo>
                    <a:pt x="1692910" y="0"/>
                  </a:lnTo>
                  <a:close/>
                  <a:moveTo>
                    <a:pt x="5125720" y="0"/>
                  </a:moveTo>
                  <a:lnTo>
                    <a:pt x="4668520" y="0"/>
                  </a:lnTo>
                  <a:lnTo>
                    <a:pt x="4668520" y="6065520"/>
                  </a:lnTo>
                  <a:lnTo>
                    <a:pt x="4678680" y="6065520"/>
                  </a:lnTo>
                  <a:cubicBezTo>
                    <a:pt x="5417820" y="6065520"/>
                    <a:pt x="6066790" y="5462270"/>
                    <a:pt x="6120130" y="4725670"/>
                  </a:cubicBezTo>
                  <a:lnTo>
                    <a:pt x="6370320" y="1338580"/>
                  </a:lnTo>
                  <a:cubicBezTo>
                    <a:pt x="6424930" y="603250"/>
                    <a:pt x="5864860" y="0"/>
                    <a:pt x="5125720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7557A4"/>
            </a:solidFill>
          </p:spPr>
        </p:sp>
      </p:grpSp>
      <p:grpSp>
        <p:nvGrpSpPr>
          <p:cNvPr id="9" name="Group 9"/>
          <p:cNvGrpSpPr/>
          <p:nvPr/>
        </p:nvGrpSpPr>
        <p:grpSpPr>
          <a:xfrm rot="-5733560">
            <a:off x="16065659" y="5739814"/>
            <a:ext cx="1913864" cy="1835833"/>
            <a:chOff x="0" y="0"/>
            <a:chExt cx="6323330" cy="6065520"/>
          </a:xfrm>
        </p:grpSpPr>
        <p:sp>
          <p:nvSpPr>
            <p:cNvPr id="10" name="Freeform 10"/>
            <p:cNvSpPr/>
            <p:nvPr/>
          </p:nvSpPr>
          <p:spPr>
            <a:xfrm>
              <a:off x="-50800" y="0"/>
              <a:ext cx="6424930" cy="6066790"/>
            </a:xfrm>
            <a:custGeom>
              <a:avLst/>
              <a:gdLst/>
              <a:ahLst/>
              <a:cxnLst/>
              <a:rect l="l" t="t" r="r" b="b"/>
              <a:pathLst>
                <a:path w="6424930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4668520" y="6066790"/>
                  </a:lnTo>
                  <a:lnTo>
                    <a:pt x="4668520" y="0"/>
                  </a:lnTo>
                  <a:lnTo>
                    <a:pt x="1692910" y="0"/>
                  </a:lnTo>
                  <a:close/>
                  <a:moveTo>
                    <a:pt x="5125720" y="0"/>
                  </a:moveTo>
                  <a:lnTo>
                    <a:pt x="4668520" y="0"/>
                  </a:lnTo>
                  <a:lnTo>
                    <a:pt x="4668520" y="6065520"/>
                  </a:lnTo>
                  <a:lnTo>
                    <a:pt x="4678680" y="6065520"/>
                  </a:lnTo>
                  <a:cubicBezTo>
                    <a:pt x="5417820" y="6065520"/>
                    <a:pt x="6066790" y="5462270"/>
                    <a:pt x="6120130" y="4725670"/>
                  </a:cubicBezTo>
                  <a:lnTo>
                    <a:pt x="6370320" y="1338580"/>
                  </a:lnTo>
                  <a:cubicBezTo>
                    <a:pt x="6424930" y="603250"/>
                    <a:pt x="5864860" y="0"/>
                    <a:pt x="5125720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7557A4"/>
            </a:solidFill>
          </p:spPr>
        </p:sp>
      </p:grpSp>
      <p:grpSp>
        <p:nvGrpSpPr>
          <p:cNvPr id="11" name="Group 11"/>
          <p:cNvGrpSpPr/>
          <p:nvPr/>
        </p:nvGrpSpPr>
        <p:grpSpPr>
          <a:xfrm rot="-5733560">
            <a:off x="16242980" y="7561592"/>
            <a:ext cx="1913864" cy="1835833"/>
            <a:chOff x="0" y="0"/>
            <a:chExt cx="6323330" cy="6065520"/>
          </a:xfrm>
        </p:grpSpPr>
        <p:sp>
          <p:nvSpPr>
            <p:cNvPr id="12" name="Freeform 12"/>
            <p:cNvSpPr/>
            <p:nvPr/>
          </p:nvSpPr>
          <p:spPr>
            <a:xfrm>
              <a:off x="-50800" y="0"/>
              <a:ext cx="6424930" cy="6066790"/>
            </a:xfrm>
            <a:custGeom>
              <a:avLst/>
              <a:gdLst/>
              <a:ahLst/>
              <a:cxnLst/>
              <a:rect l="l" t="t" r="r" b="b"/>
              <a:pathLst>
                <a:path w="6424930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4668520" y="6066790"/>
                  </a:lnTo>
                  <a:lnTo>
                    <a:pt x="4668520" y="0"/>
                  </a:lnTo>
                  <a:lnTo>
                    <a:pt x="1692910" y="0"/>
                  </a:lnTo>
                  <a:close/>
                  <a:moveTo>
                    <a:pt x="5125720" y="0"/>
                  </a:moveTo>
                  <a:lnTo>
                    <a:pt x="4668520" y="0"/>
                  </a:lnTo>
                  <a:lnTo>
                    <a:pt x="4668520" y="6065520"/>
                  </a:lnTo>
                  <a:lnTo>
                    <a:pt x="4678680" y="6065520"/>
                  </a:lnTo>
                  <a:cubicBezTo>
                    <a:pt x="5417820" y="6065520"/>
                    <a:pt x="6066790" y="5462270"/>
                    <a:pt x="6120130" y="4725670"/>
                  </a:cubicBezTo>
                  <a:lnTo>
                    <a:pt x="6370320" y="1338580"/>
                  </a:lnTo>
                  <a:cubicBezTo>
                    <a:pt x="6424930" y="603250"/>
                    <a:pt x="5864860" y="0"/>
                    <a:pt x="5125720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7557A4"/>
            </a:solidFill>
          </p:spPr>
        </p:sp>
      </p:grpSp>
      <p:sp>
        <p:nvSpPr>
          <p:cNvPr id="13" name="Freeform 13"/>
          <p:cNvSpPr/>
          <p:nvPr/>
        </p:nvSpPr>
        <p:spPr>
          <a:xfrm rot="10439972">
            <a:off x="9469467" y="77747"/>
            <a:ext cx="7760881" cy="10039304"/>
          </a:xfrm>
          <a:custGeom>
            <a:avLst/>
            <a:gdLst/>
            <a:ahLst/>
            <a:cxnLst/>
            <a:rect l="l" t="t" r="r" b="b"/>
            <a:pathLst>
              <a:path w="7760881" h="10039304">
                <a:moveTo>
                  <a:pt x="0" y="0"/>
                </a:moveTo>
                <a:lnTo>
                  <a:pt x="7760880" y="0"/>
                </a:lnTo>
                <a:lnTo>
                  <a:pt x="7760880" y="10039304"/>
                </a:lnTo>
                <a:lnTo>
                  <a:pt x="0" y="100393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6689" t="-16708" r="-68659" b="-9815"/>
            </a:stretch>
          </a:blipFill>
        </p:spPr>
      </p:sp>
      <p:grpSp>
        <p:nvGrpSpPr>
          <p:cNvPr id="14" name="Group 14"/>
          <p:cNvGrpSpPr/>
          <p:nvPr/>
        </p:nvGrpSpPr>
        <p:grpSpPr>
          <a:xfrm rot="-339416">
            <a:off x="10663535" y="513890"/>
            <a:ext cx="6357431" cy="9295693"/>
            <a:chOff x="0" y="0"/>
            <a:chExt cx="2208909" cy="322981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208910" cy="3229818"/>
            </a:xfrm>
            <a:custGeom>
              <a:avLst/>
              <a:gdLst/>
              <a:ahLst/>
              <a:cxnLst/>
              <a:rect l="l" t="t" r="r" b="b"/>
              <a:pathLst>
                <a:path w="2208910" h="3229818">
                  <a:moveTo>
                    <a:pt x="2084449" y="3229817"/>
                  </a:moveTo>
                  <a:lnTo>
                    <a:pt x="124460" y="3229817"/>
                  </a:lnTo>
                  <a:cubicBezTo>
                    <a:pt x="55880" y="3229817"/>
                    <a:pt x="0" y="3173937"/>
                    <a:pt x="0" y="310535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084450" y="0"/>
                  </a:lnTo>
                  <a:cubicBezTo>
                    <a:pt x="2153029" y="0"/>
                    <a:pt x="2208910" y="55880"/>
                    <a:pt x="2208910" y="124460"/>
                  </a:cubicBezTo>
                  <a:lnTo>
                    <a:pt x="2208910" y="3105358"/>
                  </a:lnTo>
                  <a:cubicBezTo>
                    <a:pt x="2208910" y="3173937"/>
                    <a:pt x="2153029" y="3229818"/>
                    <a:pt x="2084450" y="3229818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6" name="Group 16"/>
          <p:cNvGrpSpPr/>
          <p:nvPr/>
        </p:nvGrpSpPr>
        <p:grpSpPr>
          <a:xfrm rot="-332476">
            <a:off x="10485109" y="811955"/>
            <a:ext cx="542937" cy="9283804"/>
            <a:chOff x="0" y="0"/>
            <a:chExt cx="190506" cy="3257511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90506" cy="3257511"/>
            </a:xfrm>
            <a:custGeom>
              <a:avLst/>
              <a:gdLst/>
              <a:ahLst/>
              <a:cxnLst/>
              <a:rect l="l" t="t" r="r" b="b"/>
              <a:pathLst>
                <a:path w="190506" h="3257511">
                  <a:moveTo>
                    <a:pt x="0" y="0"/>
                  </a:moveTo>
                  <a:lnTo>
                    <a:pt x="190506" y="0"/>
                  </a:lnTo>
                  <a:lnTo>
                    <a:pt x="190506" y="3257511"/>
                  </a:lnTo>
                  <a:lnTo>
                    <a:pt x="0" y="3257511"/>
                  </a:lnTo>
                  <a:close/>
                </a:path>
              </a:pathLst>
            </a:custGeom>
            <a:solidFill>
              <a:srgbClr val="7557A4"/>
            </a:solidFill>
          </p:spPr>
        </p:sp>
      </p:grpSp>
      <p:sp>
        <p:nvSpPr>
          <p:cNvPr id="18" name="Freeform 18"/>
          <p:cNvSpPr/>
          <p:nvPr/>
        </p:nvSpPr>
        <p:spPr>
          <a:xfrm rot="-339057">
            <a:off x="11008072" y="488901"/>
            <a:ext cx="6018080" cy="9286494"/>
          </a:xfrm>
          <a:custGeom>
            <a:avLst/>
            <a:gdLst/>
            <a:ahLst/>
            <a:cxnLst/>
            <a:rect l="l" t="t" r="r" b="b"/>
            <a:pathLst>
              <a:path w="6018080" h="9286494">
                <a:moveTo>
                  <a:pt x="0" y="0"/>
                </a:moveTo>
                <a:lnTo>
                  <a:pt x="6018080" y="0"/>
                </a:lnTo>
                <a:lnTo>
                  <a:pt x="6018080" y="9286494"/>
                </a:lnTo>
                <a:lnTo>
                  <a:pt x="0" y="92864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t="-2307" r="-62019" b="-2688"/>
            </a:stretch>
          </a:blipFill>
        </p:spPr>
      </p:sp>
      <p:grpSp>
        <p:nvGrpSpPr>
          <p:cNvPr id="19" name="Group 19"/>
          <p:cNvGrpSpPr/>
          <p:nvPr/>
        </p:nvGrpSpPr>
        <p:grpSpPr>
          <a:xfrm rot="-361521">
            <a:off x="11178805" y="2435044"/>
            <a:ext cx="5425457" cy="2741634"/>
            <a:chOff x="0" y="0"/>
            <a:chExt cx="11126969" cy="5622767"/>
          </a:xfrm>
        </p:grpSpPr>
        <p:sp>
          <p:nvSpPr>
            <p:cNvPr id="20" name="Freeform 20"/>
            <p:cNvSpPr/>
            <p:nvPr/>
          </p:nvSpPr>
          <p:spPr>
            <a:xfrm>
              <a:off x="304800" y="304800"/>
              <a:ext cx="10822169" cy="5317966"/>
            </a:xfrm>
            <a:custGeom>
              <a:avLst/>
              <a:gdLst/>
              <a:ahLst/>
              <a:cxnLst/>
              <a:rect l="l" t="t" r="r" b="b"/>
              <a:pathLst>
                <a:path w="10822169" h="5317966">
                  <a:moveTo>
                    <a:pt x="10822169" y="0"/>
                  </a:moveTo>
                  <a:lnTo>
                    <a:pt x="10822169" y="5317966"/>
                  </a:lnTo>
                  <a:lnTo>
                    <a:pt x="0" y="5317966"/>
                  </a:lnTo>
                  <a:lnTo>
                    <a:pt x="0" y="5013166"/>
                  </a:lnTo>
                  <a:lnTo>
                    <a:pt x="10517369" y="5013166"/>
                  </a:lnTo>
                  <a:lnTo>
                    <a:pt x="10517369" y="0"/>
                  </a:lnTo>
                  <a:close/>
                </a:path>
              </a:pathLst>
            </a:custGeom>
            <a:solidFill>
              <a:srgbClr val="7557A4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0" y="0"/>
              <a:ext cx="10822169" cy="5317966"/>
            </a:xfrm>
            <a:custGeom>
              <a:avLst/>
              <a:gdLst/>
              <a:ahLst/>
              <a:cxnLst/>
              <a:rect l="l" t="t" r="r" b="b"/>
              <a:pathLst>
                <a:path w="10822169" h="5317966">
                  <a:moveTo>
                    <a:pt x="0" y="0"/>
                  </a:moveTo>
                  <a:lnTo>
                    <a:pt x="10822169" y="0"/>
                  </a:lnTo>
                  <a:lnTo>
                    <a:pt x="10822169" y="5317966"/>
                  </a:lnTo>
                  <a:lnTo>
                    <a:pt x="0" y="5317966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2" name="Freeform 22"/>
          <p:cNvSpPr/>
          <p:nvPr/>
        </p:nvSpPr>
        <p:spPr>
          <a:xfrm>
            <a:off x="63301" y="4197063"/>
            <a:ext cx="9593843" cy="6355921"/>
          </a:xfrm>
          <a:custGeom>
            <a:avLst/>
            <a:gdLst/>
            <a:ahLst/>
            <a:cxnLst/>
            <a:rect l="l" t="t" r="r" b="b"/>
            <a:pathLst>
              <a:path w="9593843" h="6355921">
                <a:moveTo>
                  <a:pt x="0" y="0"/>
                </a:moveTo>
                <a:lnTo>
                  <a:pt x="9593842" y="0"/>
                </a:lnTo>
                <a:lnTo>
                  <a:pt x="9593842" y="6355921"/>
                </a:lnTo>
                <a:lnTo>
                  <a:pt x="0" y="635592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3997442" y="807433"/>
            <a:ext cx="5284438" cy="3391948"/>
          </a:xfrm>
          <a:custGeom>
            <a:avLst/>
            <a:gdLst/>
            <a:ahLst/>
            <a:cxnLst/>
            <a:rect l="l" t="t" r="r" b="b"/>
            <a:pathLst>
              <a:path w="5284438" h="3391948">
                <a:moveTo>
                  <a:pt x="0" y="0"/>
                </a:moveTo>
                <a:lnTo>
                  <a:pt x="5284438" y="0"/>
                </a:lnTo>
                <a:lnTo>
                  <a:pt x="5284438" y="3391949"/>
                </a:lnTo>
                <a:lnTo>
                  <a:pt x="0" y="339194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1174912">
            <a:off x="732733" y="955780"/>
            <a:ext cx="2864739" cy="2127068"/>
          </a:xfrm>
          <a:custGeom>
            <a:avLst/>
            <a:gdLst/>
            <a:ahLst/>
            <a:cxnLst/>
            <a:rect l="l" t="t" r="r" b="b"/>
            <a:pathLst>
              <a:path w="2864739" h="2127068">
                <a:moveTo>
                  <a:pt x="0" y="0"/>
                </a:moveTo>
                <a:lnTo>
                  <a:pt x="2864738" y="0"/>
                </a:lnTo>
                <a:lnTo>
                  <a:pt x="2864738" y="2127069"/>
                </a:lnTo>
                <a:lnTo>
                  <a:pt x="0" y="21270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3429219" y="4835953"/>
            <a:ext cx="4422347" cy="4422347"/>
          </a:xfrm>
          <a:custGeom>
            <a:avLst/>
            <a:gdLst/>
            <a:ahLst/>
            <a:cxnLst/>
            <a:rect l="l" t="t" r="r" b="b"/>
            <a:pathLst>
              <a:path w="4422347" h="4422347">
                <a:moveTo>
                  <a:pt x="0" y="0"/>
                </a:moveTo>
                <a:lnTo>
                  <a:pt x="4422347" y="0"/>
                </a:lnTo>
                <a:lnTo>
                  <a:pt x="4422347" y="4422347"/>
                </a:lnTo>
                <a:lnTo>
                  <a:pt x="0" y="442234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2204746" y="6845261"/>
            <a:ext cx="875073" cy="927229"/>
          </a:xfrm>
          <a:custGeom>
            <a:avLst/>
            <a:gdLst/>
            <a:ahLst/>
            <a:cxnLst/>
            <a:rect l="l" t="t" r="r" b="b"/>
            <a:pathLst>
              <a:path w="875073" h="927229">
                <a:moveTo>
                  <a:pt x="0" y="0"/>
                </a:moveTo>
                <a:lnTo>
                  <a:pt x="875073" y="0"/>
                </a:lnTo>
                <a:lnTo>
                  <a:pt x="875073" y="927229"/>
                </a:lnTo>
                <a:lnTo>
                  <a:pt x="0" y="92722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7" name="TextBox 27"/>
          <p:cNvSpPr txBox="1"/>
          <p:nvPr/>
        </p:nvSpPr>
        <p:spPr>
          <a:xfrm rot="-389429">
            <a:off x="11418148" y="2816563"/>
            <a:ext cx="4841236" cy="1889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599">
                <a:solidFill>
                  <a:srgbClr val="000000"/>
                </a:solidFill>
                <a:latin typeface="Gagalin"/>
              </a:rPr>
              <a:t>Planning for </a:t>
            </a:r>
          </a:p>
          <a:p>
            <a:pPr algn="ctr">
              <a:lnSpc>
                <a:spcPts val="5039"/>
              </a:lnSpc>
            </a:pPr>
            <a:r>
              <a:rPr lang="en-US" sz="3599">
                <a:solidFill>
                  <a:srgbClr val="000000"/>
                </a:solidFill>
                <a:latin typeface="Gagalin"/>
              </a:rPr>
              <a:t>9th Grade and Beyond </a:t>
            </a:r>
          </a:p>
          <a:p>
            <a:pPr algn="ctr">
              <a:lnSpc>
                <a:spcPts val="5039"/>
              </a:lnSpc>
            </a:pPr>
            <a:r>
              <a:rPr lang="en-US" sz="3599">
                <a:solidFill>
                  <a:srgbClr val="000000"/>
                </a:solidFill>
                <a:latin typeface="Gagalin"/>
              </a:rPr>
              <a:t>at RFH</a:t>
            </a:r>
          </a:p>
        </p:txBody>
      </p:sp>
      <p:sp>
        <p:nvSpPr>
          <p:cNvPr id="28" name="TextBox 28"/>
          <p:cNvSpPr txBox="1"/>
          <p:nvPr/>
        </p:nvSpPr>
        <p:spPr>
          <a:xfrm rot="5043199">
            <a:off x="16188579" y="1004198"/>
            <a:ext cx="1662812" cy="340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29"/>
              </a:lnSpc>
            </a:pPr>
            <a:r>
              <a:rPr lang="en-US" sz="1950">
                <a:solidFill>
                  <a:srgbClr val="000000"/>
                </a:solidFill>
                <a:latin typeface="Now"/>
              </a:rPr>
              <a:t>section 1</a:t>
            </a:r>
          </a:p>
        </p:txBody>
      </p:sp>
      <p:sp>
        <p:nvSpPr>
          <p:cNvPr id="29" name="TextBox 29"/>
          <p:cNvSpPr txBox="1"/>
          <p:nvPr/>
        </p:nvSpPr>
        <p:spPr>
          <a:xfrm rot="5043199">
            <a:off x="16368023" y="2796009"/>
            <a:ext cx="1662812" cy="340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29"/>
              </a:lnSpc>
            </a:pPr>
            <a:r>
              <a:rPr lang="en-US" sz="1950">
                <a:solidFill>
                  <a:srgbClr val="000000"/>
                </a:solidFill>
                <a:latin typeface="Now"/>
              </a:rPr>
              <a:t>section 2</a:t>
            </a:r>
          </a:p>
        </p:txBody>
      </p:sp>
      <p:sp>
        <p:nvSpPr>
          <p:cNvPr id="30" name="TextBox 30"/>
          <p:cNvSpPr txBox="1"/>
          <p:nvPr/>
        </p:nvSpPr>
        <p:spPr>
          <a:xfrm rot="5043199">
            <a:off x="16540616" y="4569685"/>
            <a:ext cx="1662812" cy="340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29"/>
              </a:lnSpc>
            </a:pPr>
            <a:r>
              <a:rPr lang="en-US" sz="1950">
                <a:solidFill>
                  <a:srgbClr val="000000"/>
                </a:solidFill>
                <a:latin typeface="Now"/>
              </a:rPr>
              <a:t>section 3</a:t>
            </a:r>
          </a:p>
        </p:txBody>
      </p:sp>
      <p:sp>
        <p:nvSpPr>
          <p:cNvPr id="31" name="TextBox 31"/>
          <p:cNvSpPr txBox="1"/>
          <p:nvPr/>
        </p:nvSpPr>
        <p:spPr>
          <a:xfrm rot="5043199">
            <a:off x="16713604" y="6440916"/>
            <a:ext cx="1662812" cy="340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29"/>
              </a:lnSpc>
            </a:pPr>
            <a:r>
              <a:rPr lang="en-US" sz="1950">
                <a:solidFill>
                  <a:srgbClr val="000000"/>
                </a:solidFill>
                <a:latin typeface="Now"/>
              </a:rPr>
              <a:t>section 4</a:t>
            </a:r>
          </a:p>
        </p:txBody>
      </p:sp>
      <p:sp>
        <p:nvSpPr>
          <p:cNvPr id="32" name="TextBox 32"/>
          <p:cNvSpPr txBox="1"/>
          <p:nvPr/>
        </p:nvSpPr>
        <p:spPr>
          <a:xfrm rot="5043199">
            <a:off x="16893047" y="8237646"/>
            <a:ext cx="1662812" cy="340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29"/>
              </a:lnSpc>
            </a:pPr>
            <a:r>
              <a:rPr lang="en-US" sz="1950">
                <a:solidFill>
                  <a:srgbClr val="000000"/>
                </a:solidFill>
                <a:latin typeface="Now"/>
              </a:rPr>
              <a:t>section 5</a:t>
            </a:r>
          </a:p>
        </p:txBody>
      </p:sp>
      <p:sp>
        <p:nvSpPr>
          <p:cNvPr id="33" name="TextBox 33"/>
          <p:cNvSpPr txBox="1"/>
          <p:nvPr/>
        </p:nvSpPr>
        <p:spPr>
          <a:xfrm rot="-744544">
            <a:off x="1387033" y="7980191"/>
            <a:ext cx="1669213" cy="3980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8"/>
              </a:lnSpc>
            </a:pPr>
            <a:r>
              <a:rPr lang="en-US" sz="3198">
                <a:solidFill>
                  <a:srgbClr val="000000"/>
                </a:solidFill>
                <a:latin typeface="Canva Student Font"/>
              </a:rPr>
              <a:t>Scan here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409" t="-8142" r="-845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321470" y="94943"/>
            <a:ext cx="15402839" cy="10137748"/>
            <a:chOff x="0" y="0"/>
            <a:chExt cx="5210343" cy="342931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210343" cy="3429313"/>
            </a:xfrm>
            <a:custGeom>
              <a:avLst/>
              <a:gdLst/>
              <a:ahLst/>
              <a:cxnLst/>
              <a:rect l="l" t="t" r="r" b="b"/>
              <a:pathLst>
                <a:path w="5210343" h="3429313">
                  <a:moveTo>
                    <a:pt x="5085883" y="3429312"/>
                  </a:moveTo>
                  <a:lnTo>
                    <a:pt x="124460" y="3429312"/>
                  </a:lnTo>
                  <a:cubicBezTo>
                    <a:pt x="55880" y="3429312"/>
                    <a:pt x="0" y="3373432"/>
                    <a:pt x="0" y="330485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085883" y="0"/>
                  </a:lnTo>
                  <a:cubicBezTo>
                    <a:pt x="5154463" y="0"/>
                    <a:pt x="5210343" y="55880"/>
                    <a:pt x="5210343" y="124460"/>
                  </a:cubicBezTo>
                  <a:lnTo>
                    <a:pt x="5210343" y="3304853"/>
                  </a:lnTo>
                  <a:cubicBezTo>
                    <a:pt x="5210343" y="3373432"/>
                    <a:pt x="5154463" y="3429313"/>
                    <a:pt x="5085883" y="3429313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5" name="Group 5"/>
          <p:cNvGrpSpPr/>
          <p:nvPr/>
        </p:nvGrpSpPr>
        <p:grpSpPr>
          <a:xfrm rot="-5400000">
            <a:off x="15129668" y="8002064"/>
            <a:ext cx="1982042" cy="1901232"/>
            <a:chOff x="0" y="0"/>
            <a:chExt cx="6323330" cy="6065520"/>
          </a:xfrm>
        </p:grpSpPr>
        <p:sp>
          <p:nvSpPr>
            <p:cNvPr id="6" name="Freeform 6"/>
            <p:cNvSpPr/>
            <p:nvPr/>
          </p:nvSpPr>
          <p:spPr>
            <a:xfrm>
              <a:off x="-50800" y="0"/>
              <a:ext cx="6424930" cy="6066790"/>
            </a:xfrm>
            <a:custGeom>
              <a:avLst/>
              <a:gdLst/>
              <a:ahLst/>
              <a:cxnLst/>
              <a:rect l="l" t="t" r="r" b="b"/>
              <a:pathLst>
                <a:path w="6424930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4668520" y="6066790"/>
                  </a:lnTo>
                  <a:lnTo>
                    <a:pt x="4668520" y="0"/>
                  </a:lnTo>
                  <a:lnTo>
                    <a:pt x="1692910" y="0"/>
                  </a:lnTo>
                  <a:close/>
                  <a:moveTo>
                    <a:pt x="5125720" y="0"/>
                  </a:moveTo>
                  <a:lnTo>
                    <a:pt x="4668520" y="0"/>
                  </a:lnTo>
                  <a:lnTo>
                    <a:pt x="4668520" y="6065520"/>
                  </a:lnTo>
                  <a:lnTo>
                    <a:pt x="4678680" y="6065520"/>
                  </a:lnTo>
                  <a:cubicBezTo>
                    <a:pt x="5417820" y="6065520"/>
                    <a:pt x="6066790" y="5462270"/>
                    <a:pt x="6120130" y="4725670"/>
                  </a:cubicBezTo>
                  <a:lnTo>
                    <a:pt x="6370320" y="1338580"/>
                  </a:lnTo>
                  <a:cubicBezTo>
                    <a:pt x="6424930" y="603250"/>
                    <a:pt x="5864860" y="0"/>
                    <a:pt x="5125720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7557A4"/>
            </a:solidFill>
          </p:spPr>
        </p:sp>
      </p:grpSp>
      <p:grpSp>
        <p:nvGrpSpPr>
          <p:cNvPr id="7" name="Group 7"/>
          <p:cNvGrpSpPr/>
          <p:nvPr/>
        </p:nvGrpSpPr>
        <p:grpSpPr>
          <a:xfrm rot="5400000">
            <a:off x="903820" y="502568"/>
            <a:ext cx="1931929" cy="1853162"/>
            <a:chOff x="0" y="0"/>
            <a:chExt cx="6323330" cy="6065520"/>
          </a:xfrm>
        </p:grpSpPr>
        <p:sp>
          <p:nvSpPr>
            <p:cNvPr id="8" name="Freeform 8"/>
            <p:cNvSpPr/>
            <p:nvPr/>
          </p:nvSpPr>
          <p:spPr>
            <a:xfrm>
              <a:off x="-50800" y="0"/>
              <a:ext cx="6424930" cy="6066790"/>
            </a:xfrm>
            <a:custGeom>
              <a:avLst/>
              <a:gdLst/>
              <a:ahLst/>
              <a:cxnLst/>
              <a:rect l="l" t="t" r="r" b="b"/>
              <a:pathLst>
                <a:path w="6424930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4668520" y="6066790"/>
                  </a:lnTo>
                  <a:lnTo>
                    <a:pt x="4668520" y="0"/>
                  </a:lnTo>
                  <a:lnTo>
                    <a:pt x="1692910" y="0"/>
                  </a:lnTo>
                  <a:close/>
                  <a:moveTo>
                    <a:pt x="5125720" y="0"/>
                  </a:moveTo>
                  <a:lnTo>
                    <a:pt x="4668520" y="0"/>
                  </a:lnTo>
                  <a:lnTo>
                    <a:pt x="4668520" y="6065520"/>
                  </a:lnTo>
                  <a:lnTo>
                    <a:pt x="4678680" y="6065520"/>
                  </a:lnTo>
                  <a:cubicBezTo>
                    <a:pt x="5417820" y="6065520"/>
                    <a:pt x="6066790" y="5462270"/>
                    <a:pt x="6120130" y="4725670"/>
                  </a:cubicBezTo>
                  <a:lnTo>
                    <a:pt x="6370320" y="1338580"/>
                  </a:lnTo>
                  <a:cubicBezTo>
                    <a:pt x="6424930" y="603250"/>
                    <a:pt x="5864860" y="0"/>
                    <a:pt x="5125720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7557A4"/>
            </a:solidFill>
          </p:spPr>
        </p:sp>
      </p:grpSp>
      <p:grpSp>
        <p:nvGrpSpPr>
          <p:cNvPr id="9" name="Group 9"/>
          <p:cNvGrpSpPr/>
          <p:nvPr/>
        </p:nvGrpSpPr>
        <p:grpSpPr>
          <a:xfrm rot="5400000">
            <a:off x="903820" y="2423658"/>
            <a:ext cx="1931929" cy="1853162"/>
            <a:chOff x="0" y="0"/>
            <a:chExt cx="6323330" cy="6065520"/>
          </a:xfrm>
        </p:grpSpPr>
        <p:sp>
          <p:nvSpPr>
            <p:cNvPr id="10" name="Freeform 10"/>
            <p:cNvSpPr/>
            <p:nvPr/>
          </p:nvSpPr>
          <p:spPr>
            <a:xfrm>
              <a:off x="-50800" y="0"/>
              <a:ext cx="6424930" cy="6066790"/>
            </a:xfrm>
            <a:custGeom>
              <a:avLst/>
              <a:gdLst/>
              <a:ahLst/>
              <a:cxnLst/>
              <a:rect l="l" t="t" r="r" b="b"/>
              <a:pathLst>
                <a:path w="6424930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4668520" y="6066790"/>
                  </a:lnTo>
                  <a:lnTo>
                    <a:pt x="4668520" y="0"/>
                  </a:lnTo>
                  <a:lnTo>
                    <a:pt x="1692910" y="0"/>
                  </a:lnTo>
                  <a:close/>
                  <a:moveTo>
                    <a:pt x="5125720" y="0"/>
                  </a:moveTo>
                  <a:lnTo>
                    <a:pt x="4668520" y="0"/>
                  </a:lnTo>
                  <a:lnTo>
                    <a:pt x="4668520" y="6065520"/>
                  </a:lnTo>
                  <a:lnTo>
                    <a:pt x="4678680" y="6065520"/>
                  </a:lnTo>
                  <a:cubicBezTo>
                    <a:pt x="5417820" y="6065520"/>
                    <a:pt x="6066790" y="5462270"/>
                    <a:pt x="6120130" y="4725670"/>
                  </a:cubicBezTo>
                  <a:lnTo>
                    <a:pt x="6370320" y="1338580"/>
                  </a:lnTo>
                  <a:cubicBezTo>
                    <a:pt x="6424930" y="603250"/>
                    <a:pt x="5864860" y="0"/>
                    <a:pt x="5125720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7557A4"/>
            </a:solidFill>
          </p:spPr>
        </p:sp>
      </p:grpSp>
      <p:grpSp>
        <p:nvGrpSpPr>
          <p:cNvPr id="11" name="Group 11"/>
          <p:cNvGrpSpPr/>
          <p:nvPr/>
        </p:nvGrpSpPr>
        <p:grpSpPr>
          <a:xfrm rot="5400000">
            <a:off x="903820" y="4330312"/>
            <a:ext cx="1931929" cy="1853162"/>
            <a:chOff x="0" y="0"/>
            <a:chExt cx="6323330" cy="6065520"/>
          </a:xfrm>
        </p:grpSpPr>
        <p:sp>
          <p:nvSpPr>
            <p:cNvPr id="12" name="Freeform 12"/>
            <p:cNvSpPr/>
            <p:nvPr/>
          </p:nvSpPr>
          <p:spPr>
            <a:xfrm>
              <a:off x="-50800" y="0"/>
              <a:ext cx="6424930" cy="6066790"/>
            </a:xfrm>
            <a:custGeom>
              <a:avLst/>
              <a:gdLst/>
              <a:ahLst/>
              <a:cxnLst/>
              <a:rect l="l" t="t" r="r" b="b"/>
              <a:pathLst>
                <a:path w="6424930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4668520" y="6066790"/>
                  </a:lnTo>
                  <a:lnTo>
                    <a:pt x="4668520" y="0"/>
                  </a:lnTo>
                  <a:lnTo>
                    <a:pt x="1692910" y="0"/>
                  </a:lnTo>
                  <a:close/>
                  <a:moveTo>
                    <a:pt x="5125720" y="0"/>
                  </a:moveTo>
                  <a:lnTo>
                    <a:pt x="4668520" y="0"/>
                  </a:lnTo>
                  <a:lnTo>
                    <a:pt x="4668520" y="6065520"/>
                  </a:lnTo>
                  <a:lnTo>
                    <a:pt x="4678680" y="6065520"/>
                  </a:lnTo>
                  <a:cubicBezTo>
                    <a:pt x="5417820" y="6065520"/>
                    <a:pt x="6066790" y="5462270"/>
                    <a:pt x="6120130" y="4725670"/>
                  </a:cubicBezTo>
                  <a:lnTo>
                    <a:pt x="6370320" y="1338580"/>
                  </a:lnTo>
                  <a:cubicBezTo>
                    <a:pt x="6424930" y="603250"/>
                    <a:pt x="5864860" y="0"/>
                    <a:pt x="5125720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7557A4"/>
            </a:solidFill>
          </p:spPr>
        </p:sp>
      </p:grpSp>
      <p:sp>
        <p:nvSpPr>
          <p:cNvPr id="13" name="Freeform 13"/>
          <p:cNvSpPr/>
          <p:nvPr/>
        </p:nvSpPr>
        <p:spPr>
          <a:xfrm>
            <a:off x="1630629" y="355434"/>
            <a:ext cx="14760891" cy="9626707"/>
          </a:xfrm>
          <a:custGeom>
            <a:avLst/>
            <a:gdLst/>
            <a:ahLst/>
            <a:cxnLst/>
            <a:rect l="l" t="t" r="r" b="b"/>
            <a:pathLst>
              <a:path w="14760891" h="9626707">
                <a:moveTo>
                  <a:pt x="0" y="0"/>
                </a:moveTo>
                <a:lnTo>
                  <a:pt x="14760891" y="0"/>
                </a:lnTo>
                <a:lnTo>
                  <a:pt x="14760891" y="9626707"/>
                </a:lnTo>
                <a:lnTo>
                  <a:pt x="0" y="96267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299" t="-14216" r="-10299" b="-15109"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9749778" y="1116910"/>
            <a:ext cx="6380436" cy="2570398"/>
            <a:chOff x="0" y="0"/>
            <a:chExt cx="2243897" cy="90396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243897" cy="903968"/>
            </a:xfrm>
            <a:custGeom>
              <a:avLst/>
              <a:gdLst/>
              <a:ahLst/>
              <a:cxnLst/>
              <a:rect l="l" t="t" r="r" b="b"/>
              <a:pathLst>
                <a:path w="2243897" h="903968">
                  <a:moveTo>
                    <a:pt x="0" y="0"/>
                  </a:moveTo>
                  <a:lnTo>
                    <a:pt x="2243897" y="0"/>
                  </a:lnTo>
                  <a:lnTo>
                    <a:pt x="2243897" y="903968"/>
                  </a:lnTo>
                  <a:lnTo>
                    <a:pt x="0" y="903968"/>
                  </a:lnTo>
                  <a:close/>
                </a:path>
              </a:pathLst>
            </a:custGeom>
            <a:solidFill>
              <a:srgbClr val="DBC6FE">
                <a:alpha val="49804"/>
              </a:srgbClr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9749778" y="7737443"/>
            <a:ext cx="6380436" cy="2024112"/>
            <a:chOff x="0" y="0"/>
            <a:chExt cx="2243897" cy="71184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243897" cy="711848"/>
            </a:xfrm>
            <a:custGeom>
              <a:avLst/>
              <a:gdLst/>
              <a:ahLst/>
              <a:cxnLst/>
              <a:rect l="l" t="t" r="r" b="b"/>
              <a:pathLst>
                <a:path w="2243897" h="711848">
                  <a:moveTo>
                    <a:pt x="0" y="0"/>
                  </a:moveTo>
                  <a:lnTo>
                    <a:pt x="2243897" y="0"/>
                  </a:lnTo>
                  <a:lnTo>
                    <a:pt x="2243897" y="711848"/>
                  </a:lnTo>
                  <a:lnTo>
                    <a:pt x="0" y="711848"/>
                  </a:lnTo>
                  <a:close/>
                </a:path>
              </a:pathLst>
            </a:custGeom>
            <a:solidFill>
              <a:srgbClr val="7557A4">
                <a:alpha val="49804"/>
              </a:srgbClr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9749778" y="3858758"/>
            <a:ext cx="6380436" cy="3701983"/>
            <a:chOff x="0" y="0"/>
            <a:chExt cx="2243897" cy="130192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243897" cy="1301928"/>
            </a:xfrm>
            <a:custGeom>
              <a:avLst/>
              <a:gdLst/>
              <a:ahLst/>
              <a:cxnLst/>
              <a:rect l="l" t="t" r="r" b="b"/>
              <a:pathLst>
                <a:path w="2243897" h="1301928">
                  <a:moveTo>
                    <a:pt x="0" y="0"/>
                  </a:moveTo>
                  <a:lnTo>
                    <a:pt x="2243897" y="0"/>
                  </a:lnTo>
                  <a:lnTo>
                    <a:pt x="2243897" y="1301928"/>
                  </a:lnTo>
                  <a:lnTo>
                    <a:pt x="0" y="1301928"/>
                  </a:lnTo>
                  <a:close/>
                </a:path>
              </a:pathLst>
            </a:custGeom>
            <a:solidFill>
              <a:srgbClr val="8B6CB5">
                <a:alpha val="49804"/>
              </a:srgbClr>
            </a:solidFill>
          </p:spPr>
        </p:sp>
      </p:grpSp>
      <p:sp>
        <p:nvSpPr>
          <p:cNvPr id="20" name="Freeform 20"/>
          <p:cNvSpPr/>
          <p:nvPr/>
        </p:nvSpPr>
        <p:spPr>
          <a:xfrm rot="5474352">
            <a:off x="4622172" y="3039116"/>
            <a:ext cx="948572" cy="676308"/>
          </a:xfrm>
          <a:custGeom>
            <a:avLst/>
            <a:gdLst/>
            <a:ahLst/>
            <a:cxnLst/>
            <a:rect l="l" t="t" r="r" b="b"/>
            <a:pathLst>
              <a:path w="948572" h="676308">
                <a:moveTo>
                  <a:pt x="0" y="0"/>
                </a:moveTo>
                <a:lnTo>
                  <a:pt x="948572" y="0"/>
                </a:lnTo>
                <a:lnTo>
                  <a:pt x="948572" y="676308"/>
                </a:lnTo>
                <a:lnTo>
                  <a:pt x="0" y="6763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9860306" y="371475"/>
            <a:ext cx="6247498" cy="657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50"/>
              </a:lnSpc>
            </a:pPr>
            <a:r>
              <a:rPr lang="en-US" sz="3750" u="sng">
                <a:solidFill>
                  <a:srgbClr val="000000"/>
                </a:solidFill>
                <a:latin typeface="Canva Student Font"/>
              </a:rPr>
              <a:t>Things to Know...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952015" y="1234499"/>
            <a:ext cx="5975963" cy="2689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80"/>
              </a:lnSpc>
            </a:pPr>
            <a:r>
              <a:rPr lang="en-US" sz="3057">
                <a:solidFill>
                  <a:srgbClr val="000000"/>
                </a:solidFill>
                <a:latin typeface="Benedict"/>
              </a:rPr>
              <a:t>Course Recommendations</a:t>
            </a:r>
          </a:p>
          <a:p>
            <a:pPr marL="444753" lvl="1" indent="-222376">
              <a:lnSpc>
                <a:spcPts val="2883"/>
              </a:lnSpc>
              <a:buFont typeface="Arial"/>
              <a:buChar char="•"/>
            </a:pPr>
            <a:r>
              <a:rPr lang="en-US" sz="2059">
                <a:solidFill>
                  <a:srgbClr val="000000"/>
                </a:solidFill>
                <a:latin typeface="Now"/>
              </a:rPr>
              <a:t>Current 8th grade teacher will make recommendations in core subjects</a:t>
            </a:r>
          </a:p>
          <a:p>
            <a:pPr marL="444753" lvl="1" indent="-222376">
              <a:lnSpc>
                <a:spcPts val="2883"/>
              </a:lnSpc>
              <a:buFont typeface="Arial"/>
              <a:buChar char="•"/>
            </a:pPr>
            <a:r>
              <a:rPr lang="en-US" sz="2059">
                <a:solidFill>
                  <a:srgbClr val="000000"/>
                </a:solidFill>
                <a:latin typeface="Now"/>
              </a:rPr>
              <a:t>Teacher recommendation is based on their knowledge of the high school curricula and student achievement</a:t>
            </a:r>
          </a:p>
          <a:p>
            <a:pPr>
              <a:lnSpc>
                <a:spcPts val="2740"/>
              </a:lnSpc>
            </a:pPr>
            <a:endParaRPr lang="en-US" sz="2059">
              <a:solidFill>
                <a:srgbClr val="000000"/>
              </a:solidFill>
              <a:latin typeface="Now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9997746" y="7946993"/>
            <a:ext cx="5972618" cy="1603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80"/>
              </a:lnSpc>
            </a:pPr>
            <a:r>
              <a:rPr lang="en-US" sz="3057">
                <a:solidFill>
                  <a:srgbClr val="000000"/>
                </a:solidFill>
                <a:latin typeface="Benedict"/>
              </a:rPr>
              <a:t>Scheduling Constraints</a:t>
            </a:r>
          </a:p>
          <a:p>
            <a:pPr marL="444193" lvl="1" indent="-222096">
              <a:lnSpc>
                <a:spcPts val="2880"/>
              </a:lnSpc>
              <a:buFont typeface="Arial"/>
              <a:buChar char="•"/>
            </a:pPr>
            <a:r>
              <a:rPr lang="en-US" sz="2057">
                <a:solidFill>
                  <a:srgbClr val="000000"/>
                </a:solidFill>
                <a:latin typeface="Now"/>
              </a:rPr>
              <a:t>Singletons</a:t>
            </a:r>
          </a:p>
          <a:p>
            <a:pPr marL="444193" lvl="1" indent="-222096">
              <a:lnSpc>
                <a:spcPts val="2880"/>
              </a:lnSpc>
              <a:buFont typeface="Arial"/>
              <a:buChar char="•"/>
            </a:pPr>
            <a:r>
              <a:rPr lang="en-US" sz="2057">
                <a:solidFill>
                  <a:srgbClr val="000000"/>
                </a:solidFill>
                <a:latin typeface="Now"/>
              </a:rPr>
              <a:t>Course Alternatives</a:t>
            </a:r>
          </a:p>
          <a:p>
            <a:pPr>
              <a:lnSpc>
                <a:spcPts val="2740"/>
              </a:lnSpc>
            </a:pPr>
            <a:endParaRPr lang="en-US" sz="2057">
              <a:solidFill>
                <a:srgbClr val="000000"/>
              </a:solidFill>
              <a:latin typeface="Now"/>
            </a:endParaRPr>
          </a:p>
        </p:txBody>
      </p:sp>
      <p:sp>
        <p:nvSpPr>
          <p:cNvPr id="24" name="TextBox 24"/>
          <p:cNvSpPr txBox="1"/>
          <p:nvPr/>
        </p:nvSpPr>
        <p:spPr>
          <a:xfrm rot="5400000">
            <a:off x="15817826" y="8746156"/>
            <a:ext cx="1632818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9"/>
              </a:lnSpc>
            </a:pPr>
            <a:r>
              <a:rPr lang="en-US" sz="2099">
                <a:solidFill>
                  <a:srgbClr val="000000"/>
                </a:solidFill>
                <a:latin typeface="Now"/>
              </a:rPr>
              <a:t>section 5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9952015" y="3962555"/>
            <a:ext cx="5975963" cy="37748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80"/>
              </a:lnSpc>
            </a:pPr>
            <a:r>
              <a:rPr lang="en-US" sz="3057">
                <a:solidFill>
                  <a:srgbClr val="000000"/>
                </a:solidFill>
                <a:latin typeface="Benedict"/>
              </a:rPr>
              <a:t>Waiver &amp; WL Placement Test Process</a:t>
            </a:r>
          </a:p>
          <a:p>
            <a:pPr marL="444193" lvl="1" indent="-222096">
              <a:lnSpc>
                <a:spcPts val="2880"/>
              </a:lnSpc>
              <a:buFont typeface="Arial"/>
              <a:buChar char="•"/>
            </a:pPr>
            <a:r>
              <a:rPr lang="en-US" sz="2057">
                <a:solidFill>
                  <a:srgbClr val="000000"/>
                </a:solidFill>
                <a:latin typeface="Now"/>
              </a:rPr>
              <a:t>Speak with RFH counselor &amp; complete Google Form to request Waiver Meeting/WL Placement Test</a:t>
            </a:r>
          </a:p>
          <a:p>
            <a:pPr marL="444193" lvl="1" indent="-222096">
              <a:lnSpc>
                <a:spcPts val="2880"/>
              </a:lnSpc>
              <a:buFont typeface="Arial"/>
              <a:buChar char="•"/>
            </a:pPr>
            <a:r>
              <a:rPr lang="en-US" sz="2057">
                <a:solidFill>
                  <a:srgbClr val="000000"/>
                </a:solidFill>
                <a:latin typeface="Now"/>
              </a:rPr>
              <a:t>Discuss with RFH Department Supervisors</a:t>
            </a:r>
          </a:p>
          <a:p>
            <a:pPr marL="444193" lvl="1" indent="-222096">
              <a:lnSpc>
                <a:spcPts val="2880"/>
              </a:lnSpc>
              <a:buFont typeface="Arial"/>
              <a:buChar char="•"/>
            </a:pPr>
            <a:r>
              <a:rPr lang="en-US" sz="2057">
                <a:solidFill>
                  <a:srgbClr val="000000"/>
                </a:solidFill>
                <a:latin typeface="Now"/>
              </a:rPr>
              <a:t>Submit signed waiver form to RFH School Counseling Office </a:t>
            </a:r>
          </a:p>
          <a:p>
            <a:pPr marL="444193" lvl="1" indent="-222096">
              <a:lnSpc>
                <a:spcPts val="2880"/>
              </a:lnSpc>
              <a:buFont typeface="Arial"/>
              <a:buChar char="•"/>
            </a:pPr>
            <a:r>
              <a:rPr lang="en-US" sz="2057">
                <a:solidFill>
                  <a:srgbClr val="000000"/>
                </a:solidFill>
                <a:latin typeface="Now"/>
              </a:rPr>
              <a:t>Must remain in course until the end of Q1 and grade transfers</a:t>
            </a:r>
          </a:p>
          <a:p>
            <a:pPr>
              <a:lnSpc>
                <a:spcPts val="2740"/>
              </a:lnSpc>
            </a:pPr>
            <a:endParaRPr lang="en-US" sz="2057">
              <a:solidFill>
                <a:srgbClr val="000000"/>
              </a:solidFill>
              <a:latin typeface="Now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2326984" y="3487283"/>
            <a:ext cx="5924552" cy="7061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80"/>
              </a:lnSpc>
            </a:pPr>
            <a:endParaRPr/>
          </a:p>
          <a:p>
            <a:pPr>
              <a:lnSpc>
                <a:spcPts val="3720"/>
              </a:lnSpc>
            </a:pPr>
            <a:r>
              <a:rPr lang="en-US" sz="2657">
                <a:solidFill>
                  <a:srgbClr val="000000"/>
                </a:solidFill>
                <a:latin typeface="Now"/>
              </a:rPr>
              <a:t>3</a:t>
            </a:r>
            <a:r>
              <a:rPr lang="en-US" sz="2657">
                <a:solidFill>
                  <a:srgbClr val="000000"/>
                </a:solidFill>
                <a:latin typeface="Now Bold"/>
              </a:rPr>
              <a:t>/1:</a:t>
            </a:r>
            <a:r>
              <a:rPr lang="en-US" sz="2657">
                <a:solidFill>
                  <a:srgbClr val="000000"/>
                </a:solidFill>
                <a:latin typeface="Now"/>
              </a:rPr>
              <a:t> Registration Deadline</a:t>
            </a:r>
          </a:p>
          <a:p>
            <a:pPr>
              <a:lnSpc>
                <a:spcPts val="3720"/>
              </a:lnSpc>
            </a:pPr>
            <a:endParaRPr lang="en-US" sz="2657">
              <a:solidFill>
                <a:srgbClr val="000000"/>
              </a:solidFill>
              <a:latin typeface="Now"/>
            </a:endParaRPr>
          </a:p>
          <a:p>
            <a:pPr>
              <a:lnSpc>
                <a:spcPts val="3720"/>
              </a:lnSpc>
            </a:pPr>
            <a:r>
              <a:rPr lang="en-US" sz="2657">
                <a:solidFill>
                  <a:srgbClr val="000000"/>
                </a:solidFill>
                <a:latin typeface="Now"/>
              </a:rPr>
              <a:t>3</a:t>
            </a:r>
            <a:r>
              <a:rPr lang="en-US" sz="2657">
                <a:solidFill>
                  <a:srgbClr val="000000"/>
                </a:solidFill>
                <a:latin typeface="Now Bold"/>
              </a:rPr>
              <a:t>/4-3/12: </a:t>
            </a:r>
            <a:r>
              <a:rPr lang="en-US" sz="2657">
                <a:solidFill>
                  <a:srgbClr val="000000"/>
                </a:solidFill>
                <a:latin typeface="Now"/>
              </a:rPr>
              <a:t>Counselors meet with   8th graders and parents for    course selection.</a:t>
            </a:r>
          </a:p>
          <a:p>
            <a:pPr>
              <a:lnSpc>
                <a:spcPts val="3720"/>
              </a:lnSpc>
            </a:pPr>
            <a:endParaRPr lang="en-US" sz="2657">
              <a:solidFill>
                <a:srgbClr val="000000"/>
              </a:solidFill>
              <a:latin typeface="Now"/>
            </a:endParaRPr>
          </a:p>
          <a:p>
            <a:pPr>
              <a:lnSpc>
                <a:spcPts val="3720"/>
              </a:lnSpc>
            </a:pPr>
            <a:r>
              <a:rPr lang="en-US" sz="2657">
                <a:solidFill>
                  <a:srgbClr val="000000"/>
                </a:solidFill>
                <a:latin typeface="Now Bold"/>
              </a:rPr>
              <a:t>3/19: </a:t>
            </a:r>
            <a:r>
              <a:rPr lang="en-US" sz="2657">
                <a:solidFill>
                  <a:srgbClr val="000000"/>
                </a:solidFill>
                <a:latin typeface="Now"/>
              </a:rPr>
              <a:t>Deadline to request waiver meeting through Google Form.</a:t>
            </a:r>
          </a:p>
          <a:p>
            <a:pPr>
              <a:lnSpc>
                <a:spcPts val="3720"/>
              </a:lnSpc>
            </a:pPr>
            <a:endParaRPr lang="en-US" sz="2657">
              <a:solidFill>
                <a:srgbClr val="000000"/>
              </a:solidFill>
              <a:latin typeface="Now"/>
            </a:endParaRPr>
          </a:p>
          <a:p>
            <a:pPr>
              <a:lnSpc>
                <a:spcPts val="3720"/>
              </a:lnSpc>
            </a:pPr>
            <a:r>
              <a:rPr lang="en-US" sz="2657">
                <a:solidFill>
                  <a:srgbClr val="000000"/>
                </a:solidFill>
                <a:latin typeface="Now Bold"/>
              </a:rPr>
              <a:t>3/18-3/22</a:t>
            </a:r>
            <a:r>
              <a:rPr lang="en-US" sz="2657">
                <a:solidFill>
                  <a:srgbClr val="000000"/>
                </a:solidFill>
                <a:latin typeface="Now"/>
              </a:rPr>
              <a:t>: Waiver Window</a:t>
            </a:r>
          </a:p>
          <a:p>
            <a:pPr>
              <a:lnSpc>
                <a:spcPts val="3720"/>
              </a:lnSpc>
            </a:pPr>
            <a:endParaRPr lang="en-US" sz="2657">
              <a:solidFill>
                <a:srgbClr val="000000"/>
              </a:solidFill>
              <a:latin typeface="Now"/>
            </a:endParaRPr>
          </a:p>
          <a:p>
            <a:pPr>
              <a:lnSpc>
                <a:spcPts val="3720"/>
              </a:lnSpc>
            </a:pPr>
            <a:r>
              <a:rPr lang="en-US" sz="2657">
                <a:solidFill>
                  <a:srgbClr val="000000"/>
                </a:solidFill>
                <a:latin typeface="Now Bold"/>
              </a:rPr>
              <a:t>3/21:</a:t>
            </a:r>
            <a:r>
              <a:rPr lang="en-US" sz="2657">
                <a:solidFill>
                  <a:srgbClr val="000000"/>
                </a:solidFill>
                <a:latin typeface="Now"/>
              </a:rPr>
              <a:t> WL Placement Test</a:t>
            </a:r>
          </a:p>
          <a:p>
            <a:pPr>
              <a:lnSpc>
                <a:spcPts val="3720"/>
              </a:lnSpc>
            </a:pPr>
            <a:endParaRPr lang="en-US" sz="2657">
              <a:solidFill>
                <a:srgbClr val="000000"/>
              </a:solidFill>
              <a:latin typeface="Now"/>
            </a:endParaRPr>
          </a:p>
          <a:p>
            <a:pPr>
              <a:lnSpc>
                <a:spcPts val="3720"/>
              </a:lnSpc>
            </a:pPr>
            <a:endParaRPr lang="en-US" sz="2657">
              <a:solidFill>
                <a:srgbClr val="000000"/>
              </a:solidFill>
              <a:latin typeface="Now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2326984" y="773704"/>
            <a:ext cx="5538947" cy="1947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34"/>
              </a:lnSpc>
            </a:pPr>
            <a:r>
              <a:rPr lang="en-US" sz="8261">
                <a:solidFill>
                  <a:srgbClr val="000000"/>
                </a:solidFill>
                <a:latin typeface="Gagalin"/>
              </a:rPr>
              <a:t>Scheduling timeline</a:t>
            </a:r>
          </a:p>
        </p:txBody>
      </p:sp>
      <p:sp>
        <p:nvSpPr>
          <p:cNvPr id="28" name="Freeform 28"/>
          <p:cNvSpPr/>
          <p:nvPr/>
        </p:nvSpPr>
        <p:spPr>
          <a:xfrm>
            <a:off x="1968949" y="4124827"/>
            <a:ext cx="237368" cy="237368"/>
          </a:xfrm>
          <a:custGeom>
            <a:avLst/>
            <a:gdLst/>
            <a:ahLst/>
            <a:cxnLst/>
            <a:rect l="l" t="t" r="r" b="b"/>
            <a:pathLst>
              <a:path w="237368" h="237368">
                <a:moveTo>
                  <a:pt x="0" y="0"/>
                </a:moveTo>
                <a:lnTo>
                  <a:pt x="237368" y="0"/>
                </a:lnTo>
                <a:lnTo>
                  <a:pt x="237368" y="237368"/>
                </a:lnTo>
                <a:lnTo>
                  <a:pt x="0" y="2373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968949" y="5061612"/>
            <a:ext cx="237368" cy="237368"/>
          </a:xfrm>
          <a:custGeom>
            <a:avLst/>
            <a:gdLst/>
            <a:ahLst/>
            <a:cxnLst/>
            <a:rect l="l" t="t" r="r" b="b"/>
            <a:pathLst>
              <a:path w="237368" h="237368">
                <a:moveTo>
                  <a:pt x="0" y="0"/>
                </a:moveTo>
                <a:lnTo>
                  <a:pt x="237368" y="0"/>
                </a:lnTo>
                <a:lnTo>
                  <a:pt x="237368" y="237368"/>
                </a:lnTo>
                <a:lnTo>
                  <a:pt x="0" y="2373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1968949" y="6964926"/>
            <a:ext cx="237368" cy="237368"/>
          </a:xfrm>
          <a:custGeom>
            <a:avLst/>
            <a:gdLst/>
            <a:ahLst/>
            <a:cxnLst/>
            <a:rect l="l" t="t" r="r" b="b"/>
            <a:pathLst>
              <a:path w="237368" h="237368">
                <a:moveTo>
                  <a:pt x="0" y="0"/>
                </a:moveTo>
                <a:lnTo>
                  <a:pt x="237368" y="0"/>
                </a:lnTo>
                <a:lnTo>
                  <a:pt x="237368" y="237368"/>
                </a:lnTo>
                <a:lnTo>
                  <a:pt x="0" y="2373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1968949" y="8356865"/>
            <a:ext cx="237368" cy="237368"/>
          </a:xfrm>
          <a:custGeom>
            <a:avLst/>
            <a:gdLst/>
            <a:ahLst/>
            <a:cxnLst/>
            <a:rect l="l" t="t" r="r" b="b"/>
            <a:pathLst>
              <a:path w="237368" h="237368">
                <a:moveTo>
                  <a:pt x="0" y="0"/>
                </a:moveTo>
                <a:lnTo>
                  <a:pt x="237368" y="0"/>
                </a:lnTo>
                <a:lnTo>
                  <a:pt x="237368" y="237368"/>
                </a:lnTo>
                <a:lnTo>
                  <a:pt x="0" y="2373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968949" y="9289558"/>
            <a:ext cx="237368" cy="237368"/>
          </a:xfrm>
          <a:custGeom>
            <a:avLst/>
            <a:gdLst/>
            <a:ahLst/>
            <a:cxnLst/>
            <a:rect l="l" t="t" r="r" b="b"/>
            <a:pathLst>
              <a:path w="237368" h="237368">
                <a:moveTo>
                  <a:pt x="0" y="0"/>
                </a:moveTo>
                <a:lnTo>
                  <a:pt x="237368" y="0"/>
                </a:lnTo>
                <a:lnTo>
                  <a:pt x="237368" y="237368"/>
                </a:lnTo>
                <a:lnTo>
                  <a:pt x="0" y="2373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409" t="-8142" r="-845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321470" y="94943"/>
            <a:ext cx="15402839" cy="10137748"/>
            <a:chOff x="0" y="0"/>
            <a:chExt cx="5210343" cy="342931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210343" cy="3429313"/>
            </a:xfrm>
            <a:custGeom>
              <a:avLst/>
              <a:gdLst/>
              <a:ahLst/>
              <a:cxnLst/>
              <a:rect l="l" t="t" r="r" b="b"/>
              <a:pathLst>
                <a:path w="5210343" h="3429313">
                  <a:moveTo>
                    <a:pt x="5085883" y="3429312"/>
                  </a:moveTo>
                  <a:lnTo>
                    <a:pt x="124460" y="3429312"/>
                  </a:lnTo>
                  <a:cubicBezTo>
                    <a:pt x="55880" y="3429312"/>
                    <a:pt x="0" y="3373432"/>
                    <a:pt x="0" y="330485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085883" y="0"/>
                  </a:lnTo>
                  <a:cubicBezTo>
                    <a:pt x="5154463" y="0"/>
                    <a:pt x="5210343" y="55880"/>
                    <a:pt x="5210343" y="124460"/>
                  </a:cubicBezTo>
                  <a:lnTo>
                    <a:pt x="5210343" y="3304853"/>
                  </a:lnTo>
                  <a:cubicBezTo>
                    <a:pt x="5210343" y="3373432"/>
                    <a:pt x="5154463" y="3429313"/>
                    <a:pt x="5085883" y="3429313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5" name="Group 5"/>
          <p:cNvGrpSpPr/>
          <p:nvPr/>
        </p:nvGrpSpPr>
        <p:grpSpPr>
          <a:xfrm rot="5400000">
            <a:off x="903820" y="502568"/>
            <a:ext cx="1931929" cy="1853162"/>
            <a:chOff x="0" y="0"/>
            <a:chExt cx="6323330" cy="6065520"/>
          </a:xfrm>
        </p:grpSpPr>
        <p:sp>
          <p:nvSpPr>
            <p:cNvPr id="6" name="Freeform 6"/>
            <p:cNvSpPr/>
            <p:nvPr/>
          </p:nvSpPr>
          <p:spPr>
            <a:xfrm>
              <a:off x="-50800" y="0"/>
              <a:ext cx="6424930" cy="6066790"/>
            </a:xfrm>
            <a:custGeom>
              <a:avLst/>
              <a:gdLst/>
              <a:ahLst/>
              <a:cxnLst/>
              <a:rect l="l" t="t" r="r" b="b"/>
              <a:pathLst>
                <a:path w="6424930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4668520" y="6066790"/>
                  </a:lnTo>
                  <a:lnTo>
                    <a:pt x="4668520" y="0"/>
                  </a:lnTo>
                  <a:lnTo>
                    <a:pt x="1692910" y="0"/>
                  </a:lnTo>
                  <a:close/>
                  <a:moveTo>
                    <a:pt x="5125720" y="0"/>
                  </a:moveTo>
                  <a:lnTo>
                    <a:pt x="4668520" y="0"/>
                  </a:lnTo>
                  <a:lnTo>
                    <a:pt x="4668520" y="6065520"/>
                  </a:lnTo>
                  <a:lnTo>
                    <a:pt x="4678680" y="6065520"/>
                  </a:lnTo>
                  <a:cubicBezTo>
                    <a:pt x="5417820" y="6065520"/>
                    <a:pt x="6066790" y="5462270"/>
                    <a:pt x="6120130" y="4725670"/>
                  </a:cubicBezTo>
                  <a:lnTo>
                    <a:pt x="6370320" y="1338580"/>
                  </a:lnTo>
                  <a:cubicBezTo>
                    <a:pt x="6424930" y="603250"/>
                    <a:pt x="5864860" y="0"/>
                    <a:pt x="5125720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7557A4"/>
            </a:solidFill>
          </p:spPr>
        </p:sp>
      </p:grpSp>
      <p:grpSp>
        <p:nvGrpSpPr>
          <p:cNvPr id="7" name="Group 7"/>
          <p:cNvGrpSpPr/>
          <p:nvPr/>
        </p:nvGrpSpPr>
        <p:grpSpPr>
          <a:xfrm rot="5400000">
            <a:off x="903820" y="2423658"/>
            <a:ext cx="1931929" cy="1853162"/>
            <a:chOff x="0" y="0"/>
            <a:chExt cx="6323330" cy="6065520"/>
          </a:xfrm>
        </p:grpSpPr>
        <p:sp>
          <p:nvSpPr>
            <p:cNvPr id="8" name="Freeform 8"/>
            <p:cNvSpPr/>
            <p:nvPr/>
          </p:nvSpPr>
          <p:spPr>
            <a:xfrm>
              <a:off x="-50800" y="0"/>
              <a:ext cx="6424930" cy="6066790"/>
            </a:xfrm>
            <a:custGeom>
              <a:avLst/>
              <a:gdLst/>
              <a:ahLst/>
              <a:cxnLst/>
              <a:rect l="l" t="t" r="r" b="b"/>
              <a:pathLst>
                <a:path w="6424930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4668520" y="6066790"/>
                  </a:lnTo>
                  <a:lnTo>
                    <a:pt x="4668520" y="0"/>
                  </a:lnTo>
                  <a:lnTo>
                    <a:pt x="1692910" y="0"/>
                  </a:lnTo>
                  <a:close/>
                  <a:moveTo>
                    <a:pt x="5125720" y="0"/>
                  </a:moveTo>
                  <a:lnTo>
                    <a:pt x="4668520" y="0"/>
                  </a:lnTo>
                  <a:lnTo>
                    <a:pt x="4668520" y="6065520"/>
                  </a:lnTo>
                  <a:lnTo>
                    <a:pt x="4678680" y="6065520"/>
                  </a:lnTo>
                  <a:cubicBezTo>
                    <a:pt x="5417820" y="6065520"/>
                    <a:pt x="6066790" y="5462270"/>
                    <a:pt x="6120130" y="4725670"/>
                  </a:cubicBezTo>
                  <a:lnTo>
                    <a:pt x="6370320" y="1338580"/>
                  </a:lnTo>
                  <a:cubicBezTo>
                    <a:pt x="6424930" y="603250"/>
                    <a:pt x="5864860" y="0"/>
                    <a:pt x="5125720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7557A4"/>
            </a:solidFill>
          </p:spPr>
        </p:sp>
      </p:grpSp>
      <p:grpSp>
        <p:nvGrpSpPr>
          <p:cNvPr id="9" name="Group 9"/>
          <p:cNvGrpSpPr/>
          <p:nvPr/>
        </p:nvGrpSpPr>
        <p:grpSpPr>
          <a:xfrm rot="5400000">
            <a:off x="903820" y="4330312"/>
            <a:ext cx="1931929" cy="1853162"/>
            <a:chOff x="0" y="0"/>
            <a:chExt cx="6323330" cy="6065520"/>
          </a:xfrm>
        </p:grpSpPr>
        <p:sp>
          <p:nvSpPr>
            <p:cNvPr id="10" name="Freeform 10"/>
            <p:cNvSpPr/>
            <p:nvPr/>
          </p:nvSpPr>
          <p:spPr>
            <a:xfrm>
              <a:off x="-50800" y="0"/>
              <a:ext cx="6424930" cy="6066790"/>
            </a:xfrm>
            <a:custGeom>
              <a:avLst/>
              <a:gdLst/>
              <a:ahLst/>
              <a:cxnLst/>
              <a:rect l="l" t="t" r="r" b="b"/>
              <a:pathLst>
                <a:path w="6424930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4668520" y="6066790"/>
                  </a:lnTo>
                  <a:lnTo>
                    <a:pt x="4668520" y="0"/>
                  </a:lnTo>
                  <a:lnTo>
                    <a:pt x="1692910" y="0"/>
                  </a:lnTo>
                  <a:close/>
                  <a:moveTo>
                    <a:pt x="5125720" y="0"/>
                  </a:moveTo>
                  <a:lnTo>
                    <a:pt x="4668520" y="0"/>
                  </a:lnTo>
                  <a:lnTo>
                    <a:pt x="4668520" y="6065520"/>
                  </a:lnTo>
                  <a:lnTo>
                    <a:pt x="4678680" y="6065520"/>
                  </a:lnTo>
                  <a:cubicBezTo>
                    <a:pt x="5417820" y="6065520"/>
                    <a:pt x="6066790" y="5462270"/>
                    <a:pt x="6120130" y="4725670"/>
                  </a:cubicBezTo>
                  <a:lnTo>
                    <a:pt x="6370320" y="1338580"/>
                  </a:lnTo>
                  <a:cubicBezTo>
                    <a:pt x="6424930" y="603250"/>
                    <a:pt x="5864860" y="0"/>
                    <a:pt x="5125720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7557A4"/>
            </a:solidFill>
          </p:spPr>
        </p:sp>
      </p:grpSp>
      <p:grpSp>
        <p:nvGrpSpPr>
          <p:cNvPr id="11" name="Group 11"/>
          <p:cNvGrpSpPr/>
          <p:nvPr/>
        </p:nvGrpSpPr>
        <p:grpSpPr>
          <a:xfrm rot="5400000">
            <a:off x="903820" y="6182942"/>
            <a:ext cx="1931929" cy="1853162"/>
            <a:chOff x="0" y="0"/>
            <a:chExt cx="6323330" cy="6065520"/>
          </a:xfrm>
        </p:grpSpPr>
        <p:sp>
          <p:nvSpPr>
            <p:cNvPr id="12" name="Freeform 12"/>
            <p:cNvSpPr/>
            <p:nvPr/>
          </p:nvSpPr>
          <p:spPr>
            <a:xfrm>
              <a:off x="-50800" y="0"/>
              <a:ext cx="6424930" cy="6066790"/>
            </a:xfrm>
            <a:custGeom>
              <a:avLst/>
              <a:gdLst/>
              <a:ahLst/>
              <a:cxnLst/>
              <a:rect l="l" t="t" r="r" b="b"/>
              <a:pathLst>
                <a:path w="6424930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4668520" y="6066790"/>
                  </a:lnTo>
                  <a:lnTo>
                    <a:pt x="4668520" y="0"/>
                  </a:lnTo>
                  <a:lnTo>
                    <a:pt x="1692910" y="0"/>
                  </a:lnTo>
                  <a:close/>
                  <a:moveTo>
                    <a:pt x="5125720" y="0"/>
                  </a:moveTo>
                  <a:lnTo>
                    <a:pt x="4668520" y="0"/>
                  </a:lnTo>
                  <a:lnTo>
                    <a:pt x="4668520" y="6065520"/>
                  </a:lnTo>
                  <a:lnTo>
                    <a:pt x="4678680" y="6065520"/>
                  </a:lnTo>
                  <a:cubicBezTo>
                    <a:pt x="5417820" y="6065520"/>
                    <a:pt x="6066790" y="5462270"/>
                    <a:pt x="6120130" y="4725670"/>
                  </a:cubicBezTo>
                  <a:lnTo>
                    <a:pt x="6370320" y="1338580"/>
                  </a:lnTo>
                  <a:cubicBezTo>
                    <a:pt x="6424930" y="603250"/>
                    <a:pt x="5864860" y="0"/>
                    <a:pt x="5125720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7557A4"/>
            </a:solidFill>
          </p:spPr>
        </p:sp>
      </p:grpSp>
      <p:grpSp>
        <p:nvGrpSpPr>
          <p:cNvPr id="13" name="Group 13"/>
          <p:cNvGrpSpPr/>
          <p:nvPr/>
        </p:nvGrpSpPr>
        <p:grpSpPr>
          <a:xfrm rot="5400000">
            <a:off x="903820" y="8089596"/>
            <a:ext cx="1931929" cy="1853162"/>
            <a:chOff x="0" y="0"/>
            <a:chExt cx="6323330" cy="6065520"/>
          </a:xfrm>
        </p:grpSpPr>
        <p:sp>
          <p:nvSpPr>
            <p:cNvPr id="14" name="Freeform 14"/>
            <p:cNvSpPr/>
            <p:nvPr/>
          </p:nvSpPr>
          <p:spPr>
            <a:xfrm>
              <a:off x="-50800" y="0"/>
              <a:ext cx="6424930" cy="6066790"/>
            </a:xfrm>
            <a:custGeom>
              <a:avLst/>
              <a:gdLst/>
              <a:ahLst/>
              <a:cxnLst/>
              <a:rect l="l" t="t" r="r" b="b"/>
              <a:pathLst>
                <a:path w="6424930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4668520" y="6066790"/>
                  </a:lnTo>
                  <a:lnTo>
                    <a:pt x="4668520" y="0"/>
                  </a:lnTo>
                  <a:lnTo>
                    <a:pt x="1692910" y="0"/>
                  </a:lnTo>
                  <a:close/>
                  <a:moveTo>
                    <a:pt x="5125720" y="0"/>
                  </a:moveTo>
                  <a:lnTo>
                    <a:pt x="4668520" y="0"/>
                  </a:lnTo>
                  <a:lnTo>
                    <a:pt x="4668520" y="6065520"/>
                  </a:lnTo>
                  <a:lnTo>
                    <a:pt x="4678680" y="6065520"/>
                  </a:lnTo>
                  <a:cubicBezTo>
                    <a:pt x="5417820" y="6065520"/>
                    <a:pt x="6066790" y="5462270"/>
                    <a:pt x="6120130" y="4725670"/>
                  </a:cubicBezTo>
                  <a:lnTo>
                    <a:pt x="6370320" y="1338580"/>
                  </a:lnTo>
                  <a:cubicBezTo>
                    <a:pt x="6424930" y="603250"/>
                    <a:pt x="5864860" y="0"/>
                    <a:pt x="5125720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7557A4"/>
            </a:solidFill>
          </p:spPr>
        </p:sp>
      </p:grpSp>
      <p:grpSp>
        <p:nvGrpSpPr>
          <p:cNvPr id="15" name="Group 15"/>
          <p:cNvGrpSpPr/>
          <p:nvPr/>
        </p:nvGrpSpPr>
        <p:grpSpPr>
          <a:xfrm rot="-5400000">
            <a:off x="15129668" y="8002064"/>
            <a:ext cx="1982042" cy="1901232"/>
            <a:chOff x="0" y="0"/>
            <a:chExt cx="6323330" cy="6065520"/>
          </a:xfrm>
        </p:grpSpPr>
        <p:sp>
          <p:nvSpPr>
            <p:cNvPr id="16" name="Freeform 16"/>
            <p:cNvSpPr/>
            <p:nvPr/>
          </p:nvSpPr>
          <p:spPr>
            <a:xfrm>
              <a:off x="-50800" y="0"/>
              <a:ext cx="6424930" cy="6066790"/>
            </a:xfrm>
            <a:custGeom>
              <a:avLst/>
              <a:gdLst/>
              <a:ahLst/>
              <a:cxnLst/>
              <a:rect l="l" t="t" r="r" b="b"/>
              <a:pathLst>
                <a:path w="6424930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4668520" y="6066790"/>
                  </a:lnTo>
                  <a:lnTo>
                    <a:pt x="4668520" y="0"/>
                  </a:lnTo>
                  <a:lnTo>
                    <a:pt x="1692910" y="0"/>
                  </a:lnTo>
                  <a:close/>
                  <a:moveTo>
                    <a:pt x="5125720" y="0"/>
                  </a:moveTo>
                  <a:lnTo>
                    <a:pt x="4668520" y="0"/>
                  </a:lnTo>
                  <a:lnTo>
                    <a:pt x="4668520" y="6065520"/>
                  </a:lnTo>
                  <a:lnTo>
                    <a:pt x="4678680" y="6065520"/>
                  </a:lnTo>
                  <a:cubicBezTo>
                    <a:pt x="5417820" y="6065520"/>
                    <a:pt x="6066790" y="5462270"/>
                    <a:pt x="6120130" y="4725670"/>
                  </a:cubicBezTo>
                  <a:lnTo>
                    <a:pt x="6370320" y="1338580"/>
                  </a:lnTo>
                  <a:cubicBezTo>
                    <a:pt x="6424930" y="603250"/>
                    <a:pt x="5864860" y="0"/>
                    <a:pt x="5125720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7557A4"/>
            </a:solidFill>
          </p:spPr>
        </p:sp>
      </p:grpSp>
      <p:sp>
        <p:nvSpPr>
          <p:cNvPr id="17" name="Freeform 17"/>
          <p:cNvSpPr/>
          <p:nvPr/>
        </p:nvSpPr>
        <p:spPr>
          <a:xfrm>
            <a:off x="1630629" y="355434"/>
            <a:ext cx="14760891" cy="9626707"/>
          </a:xfrm>
          <a:custGeom>
            <a:avLst/>
            <a:gdLst/>
            <a:ahLst/>
            <a:cxnLst/>
            <a:rect l="l" t="t" r="r" b="b"/>
            <a:pathLst>
              <a:path w="14760891" h="9626707">
                <a:moveTo>
                  <a:pt x="0" y="0"/>
                </a:moveTo>
                <a:lnTo>
                  <a:pt x="14760891" y="0"/>
                </a:lnTo>
                <a:lnTo>
                  <a:pt x="14760891" y="9626707"/>
                </a:lnTo>
                <a:lnTo>
                  <a:pt x="0" y="96267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299" t="-14216" r="-10299" b="-15109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9595945" y="1404987"/>
            <a:ext cx="6524744" cy="7477025"/>
          </a:xfrm>
          <a:custGeom>
            <a:avLst/>
            <a:gdLst/>
            <a:ahLst/>
            <a:cxnLst/>
            <a:rect l="l" t="t" r="r" b="b"/>
            <a:pathLst>
              <a:path w="6524744" h="7477025">
                <a:moveTo>
                  <a:pt x="0" y="0"/>
                </a:moveTo>
                <a:lnTo>
                  <a:pt x="6524744" y="0"/>
                </a:lnTo>
                <a:lnTo>
                  <a:pt x="6524744" y="7477026"/>
                </a:lnTo>
                <a:lnTo>
                  <a:pt x="0" y="74770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138" r="-5470" b="-504"/>
            </a:stretch>
          </a:blipFill>
        </p:spPr>
      </p:sp>
      <p:sp>
        <p:nvSpPr>
          <p:cNvPr id="19" name="Freeform 19"/>
          <p:cNvSpPr/>
          <p:nvPr/>
        </p:nvSpPr>
        <p:spPr>
          <a:xfrm rot="-727845">
            <a:off x="9448274" y="1122280"/>
            <a:ext cx="938253" cy="448149"/>
          </a:xfrm>
          <a:custGeom>
            <a:avLst/>
            <a:gdLst/>
            <a:ahLst/>
            <a:cxnLst/>
            <a:rect l="l" t="t" r="r" b="b"/>
            <a:pathLst>
              <a:path w="938253" h="448149">
                <a:moveTo>
                  <a:pt x="0" y="0"/>
                </a:moveTo>
                <a:lnTo>
                  <a:pt x="938254" y="0"/>
                </a:lnTo>
                <a:lnTo>
                  <a:pt x="938254" y="448150"/>
                </a:lnTo>
                <a:lnTo>
                  <a:pt x="0" y="4481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727845">
            <a:off x="15476489" y="8728605"/>
            <a:ext cx="938253" cy="448149"/>
          </a:xfrm>
          <a:custGeom>
            <a:avLst/>
            <a:gdLst/>
            <a:ahLst/>
            <a:cxnLst/>
            <a:rect l="l" t="t" r="r" b="b"/>
            <a:pathLst>
              <a:path w="938253" h="448149">
                <a:moveTo>
                  <a:pt x="0" y="0"/>
                </a:moveTo>
                <a:lnTo>
                  <a:pt x="938253" y="0"/>
                </a:lnTo>
                <a:lnTo>
                  <a:pt x="938253" y="448150"/>
                </a:lnTo>
                <a:lnTo>
                  <a:pt x="0" y="4481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 rot="5400000">
            <a:off x="15817826" y="8746156"/>
            <a:ext cx="1632818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9"/>
              </a:lnSpc>
            </a:pPr>
            <a:r>
              <a:rPr lang="en-US" sz="2099">
                <a:solidFill>
                  <a:srgbClr val="000000"/>
                </a:solidFill>
                <a:latin typeface="Now"/>
              </a:rPr>
              <a:t>section 5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994724" y="898841"/>
            <a:ext cx="4480631" cy="730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49"/>
              </a:lnSpc>
            </a:pPr>
            <a:r>
              <a:rPr lang="en-US" sz="4249" u="sng">
                <a:solidFill>
                  <a:srgbClr val="000000"/>
                </a:solidFill>
                <a:latin typeface="Canva Student Font"/>
              </a:rPr>
              <a:t>Student with a 3.84 GPA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994724" y="2152966"/>
            <a:ext cx="5919196" cy="34929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40"/>
              </a:lnSpc>
            </a:pPr>
            <a:r>
              <a:rPr lang="en-US" sz="3957">
                <a:solidFill>
                  <a:srgbClr val="000000"/>
                </a:solidFill>
                <a:latin typeface="Benedict"/>
              </a:rPr>
              <a:t>Applied and Admitted</a:t>
            </a:r>
          </a:p>
          <a:p>
            <a:pPr marL="487372" lvl="1" indent="-243686">
              <a:lnSpc>
                <a:spcPts val="3160"/>
              </a:lnSpc>
              <a:buFont typeface="Arial"/>
              <a:buChar char="•"/>
            </a:pPr>
            <a:r>
              <a:rPr lang="en-US" sz="2257">
                <a:solidFill>
                  <a:srgbClr val="000000"/>
                </a:solidFill>
                <a:latin typeface="Now"/>
              </a:rPr>
              <a:t>University of Maryland (20%)</a:t>
            </a:r>
          </a:p>
          <a:p>
            <a:pPr marL="487372" lvl="1" indent="-243686">
              <a:lnSpc>
                <a:spcPts val="3160"/>
              </a:lnSpc>
              <a:buFont typeface="Arial"/>
              <a:buChar char="•"/>
            </a:pPr>
            <a:r>
              <a:rPr lang="en-US" sz="2257">
                <a:solidFill>
                  <a:srgbClr val="000000"/>
                </a:solidFill>
                <a:latin typeface="Now"/>
              </a:rPr>
              <a:t>University of Connecticut (23%)</a:t>
            </a:r>
          </a:p>
          <a:p>
            <a:pPr marL="487372" lvl="1" indent="-243686">
              <a:lnSpc>
                <a:spcPts val="3160"/>
              </a:lnSpc>
              <a:buFont typeface="Arial"/>
              <a:buChar char="•"/>
            </a:pPr>
            <a:r>
              <a:rPr lang="en-US" sz="2257">
                <a:solidFill>
                  <a:srgbClr val="000000"/>
                </a:solidFill>
                <a:latin typeface="Now"/>
              </a:rPr>
              <a:t>Ohio State University (53%)</a:t>
            </a:r>
          </a:p>
          <a:p>
            <a:pPr marL="487372" lvl="1" indent="-243686">
              <a:lnSpc>
                <a:spcPts val="3160"/>
              </a:lnSpc>
              <a:buFont typeface="Arial"/>
              <a:buChar char="•"/>
            </a:pPr>
            <a:r>
              <a:rPr lang="en-US" sz="2257">
                <a:solidFill>
                  <a:srgbClr val="000000"/>
                </a:solidFill>
                <a:latin typeface="Now"/>
              </a:rPr>
              <a:t>University of Vermont (64%)</a:t>
            </a:r>
          </a:p>
          <a:p>
            <a:pPr marL="487372" lvl="1" indent="-243686">
              <a:lnSpc>
                <a:spcPts val="3160"/>
              </a:lnSpc>
              <a:buFont typeface="Arial"/>
              <a:buChar char="•"/>
            </a:pPr>
            <a:r>
              <a:rPr lang="en-US" sz="2257">
                <a:solidFill>
                  <a:srgbClr val="000000"/>
                </a:solidFill>
                <a:latin typeface="Now"/>
              </a:rPr>
              <a:t>Duquesne University (77%)</a:t>
            </a:r>
          </a:p>
          <a:p>
            <a:pPr marL="487372" lvl="1" indent="-243686">
              <a:lnSpc>
                <a:spcPts val="3160"/>
              </a:lnSpc>
              <a:buFont typeface="Arial"/>
              <a:buChar char="•"/>
            </a:pPr>
            <a:r>
              <a:rPr lang="en-US" sz="2257">
                <a:solidFill>
                  <a:srgbClr val="000000"/>
                </a:solidFill>
                <a:latin typeface="Now"/>
              </a:rPr>
              <a:t>Indiana University (85%)</a:t>
            </a:r>
          </a:p>
          <a:p>
            <a:pPr marL="487372" lvl="1" indent="-243686">
              <a:lnSpc>
                <a:spcPts val="3160"/>
              </a:lnSpc>
              <a:buFont typeface="Arial"/>
              <a:buChar char="•"/>
            </a:pPr>
            <a:r>
              <a:rPr lang="en-US" sz="2257">
                <a:solidFill>
                  <a:srgbClr val="000000"/>
                </a:solidFill>
                <a:latin typeface="Now"/>
              </a:rPr>
              <a:t>Quinnipiac University (82%*)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994724" y="6673684"/>
            <a:ext cx="5919196" cy="1492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40"/>
              </a:lnSpc>
            </a:pPr>
            <a:r>
              <a:rPr lang="en-US" sz="3957">
                <a:solidFill>
                  <a:srgbClr val="000000"/>
                </a:solidFill>
                <a:latin typeface="Benedict"/>
              </a:rPr>
              <a:t>Denied or Waitlisted</a:t>
            </a:r>
          </a:p>
          <a:p>
            <a:pPr marL="487372" lvl="1" indent="-243686">
              <a:lnSpc>
                <a:spcPts val="3160"/>
              </a:lnSpc>
              <a:buFont typeface="Arial"/>
              <a:buChar char="•"/>
            </a:pPr>
            <a:r>
              <a:rPr lang="en-US" sz="2257">
                <a:solidFill>
                  <a:srgbClr val="000000"/>
                </a:solidFill>
                <a:latin typeface="Now"/>
              </a:rPr>
              <a:t> Northeastern University (18%*)</a:t>
            </a:r>
          </a:p>
          <a:p>
            <a:pPr>
              <a:lnSpc>
                <a:spcPts val="3160"/>
              </a:lnSpc>
            </a:pPr>
            <a:endParaRPr lang="en-US" sz="2257">
              <a:solidFill>
                <a:srgbClr val="000000"/>
              </a:solidFill>
              <a:latin typeface="Now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785850" y="9404451"/>
            <a:ext cx="6515815" cy="340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30"/>
              </a:lnSpc>
            </a:pPr>
            <a:r>
              <a:rPr lang="en-US" sz="1950">
                <a:solidFill>
                  <a:srgbClr val="000000"/>
                </a:solidFill>
                <a:latin typeface="Gagalin"/>
              </a:rPr>
              <a:t>% reflects out of state admission rate, *Private School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409" t="-8142" r="-845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321470" y="94943"/>
            <a:ext cx="15402839" cy="10137748"/>
            <a:chOff x="0" y="0"/>
            <a:chExt cx="5210343" cy="342931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210343" cy="3429313"/>
            </a:xfrm>
            <a:custGeom>
              <a:avLst/>
              <a:gdLst/>
              <a:ahLst/>
              <a:cxnLst/>
              <a:rect l="l" t="t" r="r" b="b"/>
              <a:pathLst>
                <a:path w="5210343" h="3429313">
                  <a:moveTo>
                    <a:pt x="5085883" y="3429312"/>
                  </a:moveTo>
                  <a:lnTo>
                    <a:pt x="124460" y="3429312"/>
                  </a:lnTo>
                  <a:cubicBezTo>
                    <a:pt x="55880" y="3429312"/>
                    <a:pt x="0" y="3373432"/>
                    <a:pt x="0" y="330485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085883" y="0"/>
                  </a:lnTo>
                  <a:cubicBezTo>
                    <a:pt x="5154463" y="0"/>
                    <a:pt x="5210343" y="55880"/>
                    <a:pt x="5210343" y="124460"/>
                  </a:cubicBezTo>
                  <a:lnTo>
                    <a:pt x="5210343" y="3304853"/>
                  </a:lnTo>
                  <a:cubicBezTo>
                    <a:pt x="5210343" y="3373432"/>
                    <a:pt x="5154463" y="3429313"/>
                    <a:pt x="5085883" y="3429313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5" name="Group 5"/>
          <p:cNvGrpSpPr/>
          <p:nvPr/>
        </p:nvGrpSpPr>
        <p:grpSpPr>
          <a:xfrm rot="5400000">
            <a:off x="903820" y="502568"/>
            <a:ext cx="1931929" cy="1853162"/>
            <a:chOff x="0" y="0"/>
            <a:chExt cx="6323330" cy="6065520"/>
          </a:xfrm>
        </p:grpSpPr>
        <p:sp>
          <p:nvSpPr>
            <p:cNvPr id="6" name="Freeform 6"/>
            <p:cNvSpPr/>
            <p:nvPr/>
          </p:nvSpPr>
          <p:spPr>
            <a:xfrm>
              <a:off x="-50800" y="0"/>
              <a:ext cx="6424930" cy="6066790"/>
            </a:xfrm>
            <a:custGeom>
              <a:avLst/>
              <a:gdLst/>
              <a:ahLst/>
              <a:cxnLst/>
              <a:rect l="l" t="t" r="r" b="b"/>
              <a:pathLst>
                <a:path w="6424930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4668520" y="6066790"/>
                  </a:lnTo>
                  <a:lnTo>
                    <a:pt x="4668520" y="0"/>
                  </a:lnTo>
                  <a:lnTo>
                    <a:pt x="1692910" y="0"/>
                  </a:lnTo>
                  <a:close/>
                  <a:moveTo>
                    <a:pt x="5125720" y="0"/>
                  </a:moveTo>
                  <a:lnTo>
                    <a:pt x="4668520" y="0"/>
                  </a:lnTo>
                  <a:lnTo>
                    <a:pt x="4668520" y="6065520"/>
                  </a:lnTo>
                  <a:lnTo>
                    <a:pt x="4678680" y="6065520"/>
                  </a:lnTo>
                  <a:cubicBezTo>
                    <a:pt x="5417820" y="6065520"/>
                    <a:pt x="6066790" y="5462270"/>
                    <a:pt x="6120130" y="4725670"/>
                  </a:cubicBezTo>
                  <a:lnTo>
                    <a:pt x="6370320" y="1338580"/>
                  </a:lnTo>
                  <a:cubicBezTo>
                    <a:pt x="6424930" y="603250"/>
                    <a:pt x="5864860" y="0"/>
                    <a:pt x="5125720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7557A4"/>
            </a:solidFill>
          </p:spPr>
        </p:sp>
      </p:grpSp>
      <p:grpSp>
        <p:nvGrpSpPr>
          <p:cNvPr id="7" name="Group 7"/>
          <p:cNvGrpSpPr/>
          <p:nvPr/>
        </p:nvGrpSpPr>
        <p:grpSpPr>
          <a:xfrm rot="5400000">
            <a:off x="903820" y="2423658"/>
            <a:ext cx="1931929" cy="1853162"/>
            <a:chOff x="0" y="0"/>
            <a:chExt cx="6323330" cy="6065520"/>
          </a:xfrm>
        </p:grpSpPr>
        <p:sp>
          <p:nvSpPr>
            <p:cNvPr id="8" name="Freeform 8"/>
            <p:cNvSpPr/>
            <p:nvPr/>
          </p:nvSpPr>
          <p:spPr>
            <a:xfrm>
              <a:off x="-50800" y="0"/>
              <a:ext cx="6424930" cy="6066790"/>
            </a:xfrm>
            <a:custGeom>
              <a:avLst/>
              <a:gdLst/>
              <a:ahLst/>
              <a:cxnLst/>
              <a:rect l="l" t="t" r="r" b="b"/>
              <a:pathLst>
                <a:path w="6424930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4668520" y="6066790"/>
                  </a:lnTo>
                  <a:lnTo>
                    <a:pt x="4668520" y="0"/>
                  </a:lnTo>
                  <a:lnTo>
                    <a:pt x="1692910" y="0"/>
                  </a:lnTo>
                  <a:close/>
                  <a:moveTo>
                    <a:pt x="5125720" y="0"/>
                  </a:moveTo>
                  <a:lnTo>
                    <a:pt x="4668520" y="0"/>
                  </a:lnTo>
                  <a:lnTo>
                    <a:pt x="4668520" y="6065520"/>
                  </a:lnTo>
                  <a:lnTo>
                    <a:pt x="4678680" y="6065520"/>
                  </a:lnTo>
                  <a:cubicBezTo>
                    <a:pt x="5417820" y="6065520"/>
                    <a:pt x="6066790" y="5462270"/>
                    <a:pt x="6120130" y="4725670"/>
                  </a:cubicBezTo>
                  <a:lnTo>
                    <a:pt x="6370320" y="1338580"/>
                  </a:lnTo>
                  <a:cubicBezTo>
                    <a:pt x="6424930" y="603250"/>
                    <a:pt x="5864860" y="0"/>
                    <a:pt x="5125720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7557A4"/>
            </a:solidFill>
          </p:spPr>
        </p:sp>
      </p:grpSp>
      <p:grpSp>
        <p:nvGrpSpPr>
          <p:cNvPr id="9" name="Group 9"/>
          <p:cNvGrpSpPr/>
          <p:nvPr/>
        </p:nvGrpSpPr>
        <p:grpSpPr>
          <a:xfrm rot="5400000">
            <a:off x="903820" y="4330312"/>
            <a:ext cx="1931929" cy="1853162"/>
            <a:chOff x="0" y="0"/>
            <a:chExt cx="6323330" cy="6065520"/>
          </a:xfrm>
        </p:grpSpPr>
        <p:sp>
          <p:nvSpPr>
            <p:cNvPr id="10" name="Freeform 10"/>
            <p:cNvSpPr/>
            <p:nvPr/>
          </p:nvSpPr>
          <p:spPr>
            <a:xfrm>
              <a:off x="-50800" y="0"/>
              <a:ext cx="6424930" cy="6066790"/>
            </a:xfrm>
            <a:custGeom>
              <a:avLst/>
              <a:gdLst/>
              <a:ahLst/>
              <a:cxnLst/>
              <a:rect l="l" t="t" r="r" b="b"/>
              <a:pathLst>
                <a:path w="6424930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4668520" y="6066790"/>
                  </a:lnTo>
                  <a:lnTo>
                    <a:pt x="4668520" y="0"/>
                  </a:lnTo>
                  <a:lnTo>
                    <a:pt x="1692910" y="0"/>
                  </a:lnTo>
                  <a:close/>
                  <a:moveTo>
                    <a:pt x="5125720" y="0"/>
                  </a:moveTo>
                  <a:lnTo>
                    <a:pt x="4668520" y="0"/>
                  </a:lnTo>
                  <a:lnTo>
                    <a:pt x="4668520" y="6065520"/>
                  </a:lnTo>
                  <a:lnTo>
                    <a:pt x="4678680" y="6065520"/>
                  </a:lnTo>
                  <a:cubicBezTo>
                    <a:pt x="5417820" y="6065520"/>
                    <a:pt x="6066790" y="5462270"/>
                    <a:pt x="6120130" y="4725670"/>
                  </a:cubicBezTo>
                  <a:lnTo>
                    <a:pt x="6370320" y="1338580"/>
                  </a:lnTo>
                  <a:cubicBezTo>
                    <a:pt x="6424930" y="603250"/>
                    <a:pt x="5864860" y="0"/>
                    <a:pt x="5125720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7557A4"/>
            </a:solidFill>
          </p:spPr>
        </p:sp>
      </p:grpSp>
      <p:grpSp>
        <p:nvGrpSpPr>
          <p:cNvPr id="11" name="Group 11"/>
          <p:cNvGrpSpPr/>
          <p:nvPr/>
        </p:nvGrpSpPr>
        <p:grpSpPr>
          <a:xfrm rot="5400000">
            <a:off x="903820" y="6182942"/>
            <a:ext cx="1931929" cy="1853162"/>
            <a:chOff x="0" y="0"/>
            <a:chExt cx="6323330" cy="6065520"/>
          </a:xfrm>
        </p:grpSpPr>
        <p:sp>
          <p:nvSpPr>
            <p:cNvPr id="12" name="Freeform 12"/>
            <p:cNvSpPr/>
            <p:nvPr/>
          </p:nvSpPr>
          <p:spPr>
            <a:xfrm>
              <a:off x="-50800" y="0"/>
              <a:ext cx="6424930" cy="6066790"/>
            </a:xfrm>
            <a:custGeom>
              <a:avLst/>
              <a:gdLst/>
              <a:ahLst/>
              <a:cxnLst/>
              <a:rect l="l" t="t" r="r" b="b"/>
              <a:pathLst>
                <a:path w="6424930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4668520" y="6066790"/>
                  </a:lnTo>
                  <a:lnTo>
                    <a:pt x="4668520" y="0"/>
                  </a:lnTo>
                  <a:lnTo>
                    <a:pt x="1692910" y="0"/>
                  </a:lnTo>
                  <a:close/>
                  <a:moveTo>
                    <a:pt x="5125720" y="0"/>
                  </a:moveTo>
                  <a:lnTo>
                    <a:pt x="4668520" y="0"/>
                  </a:lnTo>
                  <a:lnTo>
                    <a:pt x="4668520" y="6065520"/>
                  </a:lnTo>
                  <a:lnTo>
                    <a:pt x="4678680" y="6065520"/>
                  </a:lnTo>
                  <a:cubicBezTo>
                    <a:pt x="5417820" y="6065520"/>
                    <a:pt x="6066790" y="5462270"/>
                    <a:pt x="6120130" y="4725670"/>
                  </a:cubicBezTo>
                  <a:lnTo>
                    <a:pt x="6370320" y="1338580"/>
                  </a:lnTo>
                  <a:cubicBezTo>
                    <a:pt x="6424930" y="603250"/>
                    <a:pt x="5864860" y="0"/>
                    <a:pt x="5125720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7557A4"/>
            </a:solidFill>
          </p:spPr>
        </p:sp>
      </p:grpSp>
      <p:grpSp>
        <p:nvGrpSpPr>
          <p:cNvPr id="13" name="Group 13"/>
          <p:cNvGrpSpPr/>
          <p:nvPr/>
        </p:nvGrpSpPr>
        <p:grpSpPr>
          <a:xfrm rot="5400000">
            <a:off x="903820" y="8089596"/>
            <a:ext cx="1931929" cy="1853162"/>
            <a:chOff x="0" y="0"/>
            <a:chExt cx="6323330" cy="6065520"/>
          </a:xfrm>
        </p:grpSpPr>
        <p:sp>
          <p:nvSpPr>
            <p:cNvPr id="14" name="Freeform 14"/>
            <p:cNvSpPr/>
            <p:nvPr/>
          </p:nvSpPr>
          <p:spPr>
            <a:xfrm>
              <a:off x="-50800" y="0"/>
              <a:ext cx="6424930" cy="6066790"/>
            </a:xfrm>
            <a:custGeom>
              <a:avLst/>
              <a:gdLst/>
              <a:ahLst/>
              <a:cxnLst/>
              <a:rect l="l" t="t" r="r" b="b"/>
              <a:pathLst>
                <a:path w="6424930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4668520" y="6066790"/>
                  </a:lnTo>
                  <a:lnTo>
                    <a:pt x="4668520" y="0"/>
                  </a:lnTo>
                  <a:lnTo>
                    <a:pt x="1692910" y="0"/>
                  </a:lnTo>
                  <a:close/>
                  <a:moveTo>
                    <a:pt x="5125720" y="0"/>
                  </a:moveTo>
                  <a:lnTo>
                    <a:pt x="4668520" y="0"/>
                  </a:lnTo>
                  <a:lnTo>
                    <a:pt x="4668520" y="6065520"/>
                  </a:lnTo>
                  <a:lnTo>
                    <a:pt x="4678680" y="6065520"/>
                  </a:lnTo>
                  <a:cubicBezTo>
                    <a:pt x="5417820" y="6065520"/>
                    <a:pt x="6066790" y="5462270"/>
                    <a:pt x="6120130" y="4725670"/>
                  </a:cubicBezTo>
                  <a:lnTo>
                    <a:pt x="6370320" y="1338580"/>
                  </a:lnTo>
                  <a:cubicBezTo>
                    <a:pt x="6424930" y="603250"/>
                    <a:pt x="5864860" y="0"/>
                    <a:pt x="5125720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7557A4"/>
            </a:solidFill>
          </p:spPr>
        </p:sp>
      </p:grpSp>
      <p:grpSp>
        <p:nvGrpSpPr>
          <p:cNvPr id="15" name="Group 15"/>
          <p:cNvGrpSpPr/>
          <p:nvPr/>
        </p:nvGrpSpPr>
        <p:grpSpPr>
          <a:xfrm rot="-5400000">
            <a:off x="15129668" y="8002064"/>
            <a:ext cx="1982042" cy="1901232"/>
            <a:chOff x="0" y="0"/>
            <a:chExt cx="6323330" cy="6065520"/>
          </a:xfrm>
        </p:grpSpPr>
        <p:sp>
          <p:nvSpPr>
            <p:cNvPr id="16" name="Freeform 16"/>
            <p:cNvSpPr/>
            <p:nvPr/>
          </p:nvSpPr>
          <p:spPr>
            <a:xfrm>
              <a:off x="-50800" y="0"/>
              <a:ext cx="6424930" cy="6066790"/>
            </a:xfrm>
            <a:custGeom>
              <a:avLst/>
              <a:gdLst/>
              <a:ahLst/>
              <a:cxnLst/>
              <a:rect l="l" t="t" r="r" b="b"/>
              <a:pathLst>
                <a:path w="6424930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4668520" y="6066790"/>
                  </a:lnTo>
                  <a:lnTo>
                    <a:pt x="4668520" y="0"/>
                  </a:lnTo>
                  <a:lnTo>
                    <a:pt x="1692910" y="0"/>
                  </a:lnTo>
                  <a:close/>
                  <a:moveTo>
                    <a:pt x="5125720" y="0"/>
                  </a:moveTo>
                  <a:lnTo>
                    <a:pt x="4668520" y="0"/>
                  </a:lnTo>
                  <a:lnTo>
                    <a:pt x="4668520" y="6065520"/>
                  </a:lnTo>
                  <a:lnTo>
                    <a:pt x="4678680" y="6065520"/>
                  </a:lnTo>
                  <a:cubicBezTo>
                    <a:pt x="5417820" y="6065520"/>
                    <a:pt x="6066790" y="5462270"/>
                    <a:pt x="6120130" y="4725670"/>
                  </a:cubicBezTo>
                  <a:lnTo>
                    <a:pt x="6370320" y="1338580"/>
                  </a:lnTo>
                  <a:cubicBezTo>
                    <a:pt x="6424930" y="603250"/>
                    <a:pt x="5864860" y="0"/>
                    <a:pt x="5125720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7557A4"/>
            </a:solidFill>
          </p:spPr>
        </p:sp>
      </p:grpSp>
      <p:sp>
        <p:nvSpPr>
          <p:cNvPr id="17" name="Freeform 17"/>
          <p:cNvSpPr/>
          <p:nvPr/>
        </p:nvSpPr>
        <p:spPr>
          <a:xfrm>
            <a:off x="1630629" y="355434"/>
            <a:ext cx="14760891" cy="9626707"/>
          </a:xfrm>
          <a:custGeom>
            <a:avLst/>
            <a:gdLst/>
            <a:ahLst/>
            <a:cxnLst/>
            <a:rect l="l" t="t" r="r" b="b"/>
            <a:pathLst>
              <a:path w="14760891" h="9626707">
                <a:moveTo>
                  <a:pt x="0" y="0"/>
                </a:moveTo>
                <a:lnTo>
                  <a:pt x="14760891" y="0"/>
                </a:lnTo>
                <a:lnTo>
                  <a:pt x="14760891" y="9626707"/>
                </a:lnTo>
                <a:lnTo>
                  <a:pt x="0" y="96267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299" t="-14216" r="-10299" b="-15109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9713261" y="1540562"/>
            <a:ext cx="6452831" cy="7286196"/>
          </a:xfrm>
          <a:custGeom>
            <a:avLst/>
            <a:gdLst/>
            <a:ahLst/>
            <a:cxnLst/>
            <a:rect l="l" t="t" r="r" b="b"/>
            <a:pathLst>
              <a:path w="6452831" h="7286196">
                <a:moveTo>
                  <a:pt x="0" y="0"/>
                </a:moveTo>
                <a:lnTo>
                  <a:pt x="6452831" y="0"/>
                </a:lnTo>
                <a:lnTo>
                  <a:pt x="6452831" y="7286196"/>
                </a:lnTo>
                <a:lnTo>
                  <a:pt x="0" y="72861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235" r="-3709" b="-1843"/>
            </a:stretch>
          </a:blipFill>
        </p:spPr>
      </p:sp>
      <p:sp>
        <p:nvSpPr>
          <p:cNvPr id="19" name="Freeform 19"/>
          <p:cNvSpPr/>
          <p:nvPr/>
        </p:nvSpPr>
        <p:spPr>
          <a:xfrm rot="-727845">
            <a:off x="9533355" y="1205074"/>
            <a:ext cx="938253" cy="448149"/>
          </a:xfrm>
          <a:custGeom>
            <a:avLst/>
            <a:gdLst/>
            <a:ahLst/>
            <a:cxnLst/>
            <a:rect l="l" t="t" r="r" b="b"/>
            <a:pathLst>
              <a:path w="938253" h="448149">
                <a:moveTo>
                  <a:pt x="0" y="0"/>
                </a:moveTo>
                <a:lnTo>
                  <a:pt x="938253" y="0"/>
                </a:lnTo>
                <a:lnTo>
                  <a:pt x="938253" y="448150"/>
                </a:lnTo>
                <a:lnTo>
                  <a:pt x="0" y="4481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727845">
            <a:off x="11865469" y="8576846"/>
            <a:ext cx="938253" cy="499825"/>
          </a:xfrm>
          <a:custGeom>
            <a:avLst/>
            <a:gdLst/>
            <a:ahLst/>
            <a:cxnLst/>
            <a:rect l="l" t="t" r="r" b="b"/>
            <a:pathLst>
              <a:path w="938253" h="499825">
                <a:moveTo>
                  <a:pt x="0" y="0"/>
                </a:moveTo>
                <a:lnTo>
                  <a:pt x="938253" y="0"/>
                </a:lnTo>
                <a:lnTo>
                  <a:pt x="938253" y="499825"/>
                </a:lnTo>
                <a:lnTo>
                  <a:pt x="0" y="4998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5765" r="-5765"/>
            </a:stretch>
          </a:blipFill>
        </p:spPr>
      </p:sp>
      <p:sp>
        <p:nvSpPr>
          <p:cNvPr id="21" name="TextBox 21"/>
          <p:cNvSpPr txBox="1"/>
          <p:nvPr/>
        </p:nvSpPr>
        <p:spPr>
          <a:xfrm rot="5400000">
            <a:off x="15817826" y="8746156"/>
            <a:ext cx="1632818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9"/>
              </a:lnSpc>
            </a:pPr>
            <a:r>
              <a:rPr lang="en-US" sz="2099">
                <a:solidFill>
                  <a:srgbClr val="000000"/>
                </a:solidFill>
                <a:latin typeface="Now"/>
              </a:rPr>
              <a:t>section 5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994724" y="2152966"/>
            <a:ext cx="5919196" cy="30928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40"/>
              </a:lnSpc>
            </a:pPr>
            <a:r>
              <a:rPr lang="en-US" sz="3957">
                <a:solidFill>
                  <a:srgbClr val="000000"/>
                </a:solidFill>
                <a:latin typeface="Benedict"/>
              </a:rPr>
              <a:t>Applied and Admitted</a:t>
            </a:r>
          </a:p>
          <a:p>
            <a:pPr marL="487372" lvl="1" indent="-243686">
              <a:lnSpc>
                <a:spcPts val="3160"/>
              </a:lnSpc>
              <a:buFont typeface="Arial"/>
              <a:buChar char="•"/>
            </a:pPr>
            <a:r>
              <a:rPr lang="en-US" sz="2257">
                <a:solidFill>
                  <a:srgbClr val="000000"/>
                </a:solidFill>
                <a:latin typeface="Now"/>
              </a:rPr>
              <a:t>Clemson University (49%)</a:t>
            </a:r>
          </a:p>
          <a:p>
            <a:pPr marL="487372" lvl="1" indent="-243686">
              <a:lnSpc>
                <a:spcPts val="3160"/>
              </a:lnSpc>
              <a:buFont typeface="Arial"/>
              <a:buChar char="•"/>
            </a:pPr>
            <a:r>
              <a:rPr lang="en-US" sz="2257">
                <a:solidFill>
                  <a:srgbClr val="000000"/>
                </a:solidFill>
                <a:latin typeface="Now"/>
              </a:rPr>
              <a:t>Syracuse University (59%)</a:t>
            </a:r>
          </a:p>
          <a:p>
            <a:pPr marL="487372" lvl="1" indent="-243686">
              <a:lnSpc>
                <a:spcPts val="3160"/>
              </a:lnSpc>
              <a:buFont typeface="Arial"/>
              <a:buChar char="•"/>
            </a:pPr>
            <a:r>
              <a:rPr lang="en-US" sz="2257">
                <a:solidFill>
                  <a:srgbClr val="000000"/>
                </a:solidFill>
                <a:latin typeface="Now"/>
              </a:rPr>
              <a:t>University of Alabama (61%)</a:t>
            </a:r>
          </a:p>
          <a:p>
            <a:pPr>
              <a:lnSpc>
                <a:spcPts val="3160"/>
              </a:lnSpc>
            </a:pPr>
            <a:endParaRPr lang="en-US" sz="2257">
              <a:solidFill>
                <a:srgbClr val="000000"/>
              </a:solidFill>
              <a:latin typeface="Now"/>
            </a:endParaRPr>
          </a:p>
          <a:p>
            <a:pPr>
              <a:lnSpc>
                <a:spcPts val="3160"/>
              </a:lnSpc>
            </a:pPr>
            <a:endParaRPr lang="en-US" sz="2257">
              <a:solidFill>
                <a:srgbClr val="000000"/>
              </a:solidFill>
              <a:latin typeface="Now"/>
            </a:endParaRPr>
          </a:p>
          <a:p>
            <a:pPr>
              <a:lnSpc>
                <a:spcPts val="3160"/>
              </a:lnSpc>
            </a:pPr>
            <a:endParaRPr lang="en-US" sz="2257">
              <a:solidFill>
                <a:srgbClr val="000000"/>
              </a:solidFill>
              <a:latin typeface="Now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994724" y="898841"/>
            <a:ext cx="4480631" cy="730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49"/>
              </a:lnSpc>
            </a:pPr>
            <a:r>
              <a:rPr lang="en-US" sz="4249" u="sng">
                <a:solidFill>
                  <a:srgbClr val="000000"/>
                </a:solidFill>
                <a:latin typeface="Canva Student Font"/>
              </a:rPr>
              <a:t>Student with a 3.50 GPA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994724" y="5819829"/>
            <a:ext cx="5919196" cy="26928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40"/>
              </a:lnSpc>
            </a:pPr>
            <a:r>
              <a:rPr lang="en-US" sz="3957">
                <a:solidFill>
                  <a:srgbClr val="000000"/>
                </a:solidFill>
                <a:latin typeface="Benedict"/>
              </a:rPr>
              <a:t> Denied and Waitlisted</a:t>
            </a:r>
          </a:p>
          <a:p>
            <a:pPr marL="487372" lvl="1" indent="-243686">
              <a:lnSpc>
                <a:spcPts val="3160"/>
              </a:lnSpc>
              <a:buFont typeface="Arial"/>
              <a:buChar char="•"/>
            </a:pPr>
            <a:r>
              <a:rPr lang="en-US" sz="2257">
                <a:solidFill>
                  <a:srgbClr val="000000"/>
                </a:solidFill>
                <a:latin typeface="Now"/>
              </a:rPr>
              <a:t>Florida State University (37%)</a:t>
            </a:r>
          </a:p>
          <a:p>
            <a:pPr marL="487372" lvl="1" indent="-243686">
              <a:lnSpc>
                <a:spcPts val="3160"/>
              </a:lnSpc>
              <a:buFont typeface="Arial"/>
              <a:buChar char="•"/>
            </a:pPr>
            <a:r>
              <a:rPr lang="en-US" sz="2257">
                <a:solidFill>
                  <a:srgbClr val="000000"/>
                </a:solidFill>
                <a:latin typeface="Now"/>
              </a:rPr>
              <a:t>University of Auburn (44%)</a:t>
            </a:r>
          </a:p>
          <a:p>
            <a:pPr marL="487372" lvl="1" indent="-243686">
              <a:lnSpc>
                <a:spcPts val="3160"/>
              </a:lnSpc>
              <a:buFont typeface="Arial"/>
              <a:buChar char="•"/>
            </a:pPr>
            <a:r>
              <a:rPr lang="en-US" sz="2257">
                <a:solidFill>
                  <a:srgbClr val="000000"/>
                </a:solidFill>
                <a:latin typeface="Now"/>
              </a:rPr>
              <a:t>Texas Christian University-waitlisted (48%*)</a:t>
            </a:r>
          </a:p>
          <a:p>
            <a:pPr>
              <a:lnSpc>
                <a:spcPts val="3160"/>
              </a:lnSpc>
            </a:pPr>
            <a:endParaRPr lang="en-US" sz="2257">
              <a:solidFill>
                <a:srgbClr val="000000"/>
              </a:solidFill>
              <a:latin typeface="Now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785850" y="9404451"/>
            <a:ext cx="6515815" cy="340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30"/>
              </a:lnSpc>
            </a:pPr>
            <a:r>
              <a:rPr lang="en-US" sz="1950">
                <a:solidFill>
                  <a:srgbClr val="000000"/>
                </a:solidFill>
                <a:latin typeface="Gagalin"/>
              </a:rPr>
              <a:t>% reflects out of state admission rate, *Private School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409" t="-8142" r="-845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16695" y="94943"/>
            <a:ext cx="15402839" cy="10137748"/>
            <a:chOff x="0" y="0"/>
            <a:chExt cx="5210343" cy="342931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210343" cy="3429313"/>
            </a:xfrm>
            <a:custGeom>
              <a:avLst/>
              <a:gdLst/>
              <a:ahLst/>
              <a:cxnLst/>
              <a:rect l="l" t="t" r="r" b="b"/>
              <a:pathLst>
                <a:path w="5210343" h="3429313">
                  <a:moveTo>
                    <a:pt x="5085883" y="3429312"/>
                  </a:moveTo>
                  <a:lnTo>
                    <a:pt x="124460" y="3429312"/>
                  </a:lnTo>
                  <a:cubicBezTo>
                    <a:pt x="55880" y="3429312"/>
                    <a:pt x="0" y="3373432"/>
                    <a:pt x="0" y="330485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085883" y="0"/>
                  </a:lnTo>
                  <a:cubicBezTo>
                    <a:pt x="5154463" y="0"/>
                    <a:pt x="5210343" y="55880"/>
                    <a:pt x="5210343" y="124460"/>
                  </a:cubicBezTo>
                  <a:lnTo>
                    <a:pt x="5210343" y="3304853"/>
                  </a:lnTo>
                  <a:cubicBezTo>
                    <a:pt x="5210343" y="3373432"/>
                    <a:pt x="5154463" y="3429313"/>
                    <a:pt x="5085883" y="3429313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5" name="Group 5"/>
          <p:cNvGrpSpPr/>
          <p:nvPr/>
        </p:nvGrpSpPr>
        <p:grpSpPr>
          <a:xfrm rot="5400000">
            <a:off x="903820" y="502568"/>
            <a:ext cx="1931929" cy="1853162"/>
            <a:chOff x="0" y="0"/>
            <a:chExt cx="6323330" cy="6065520"/>
          </a:xfrm>
        </p:grpSpPr>
        <p:sp>
          <p:nvSpPr>
            <p:cNvPr id="6" name="Freeform 6"/>
            <p:cNvSpPr/>
            <p:nvPr/>
          </p:nvSpPr>
          <p:spPr>
            <a:xfrm>
              <a:off x="-50800" y="0"/>
              <a:ext cx="6424930" cy="6066790"/>
            </a:xfrm>
            <a:custGeom>
              <a:avLst/>
              <a:gdLst/>
              <a:ahLst/>
              <a:cxnLst/>
              <a:rect l="l" t="t" r="r" b="b"/>
              <a:pathLst>
                <a:path w="6424930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4668520" y="6066790"/>
                  </a:lnTo>
                  <a:lnTo>
                    <a:pt x="4668520" y="0"/>
                  </a:lnTo>
                  <a:lnTo>
                    <a:pt x="1692910" y="0"/>
                  </a:lnTo>
                  <a:close/>
                  <a:moveTo>
                    <a:pt x="5125720" y="0"/>
                  </a:moveTo>
                  <a:lnTo>
                    <a:pt x="4668520" y="0"/>
                  </a:lnTo>
                  <a:lnTo>
                    <a:pt x="4668520" y="6065520"/>
                  </a:lnTo>
                  <a:lnTo>
                    <a:pt x="4678680" y="6065520"/>
                  </a:lnTo>
                  <a:cubicBezTo>
                    <a:pt x="5417820" y="6065520"/>
                    <a:pt x="6066790" y="5462270"/>
                    <a:pt x="6120130" y="4725670"/>
                  </a:cubicBezTo>
                  <a:lnTo>
                    <a:pt x="6370320" y="1338580"/>
                  </a:lnTo>
                  <a:cubicBezTo>
                    <a:pt x="6424930" y="603250"/>
                    <a:pt x="5864860" y="0"/>
                    <a:pt x="5125720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7557A4"/>
            </a:solidFill>
          </p:spPr>
        </p:sp>
      </p:grpSp>
      <p:grpSp>
        <p:nvGrpSpPr>
          <p:cNvPr id="7" name="Group 7"/>
          <p:cNvGrpSpPr/>
          <p:nvPr/>
        </p:nvGrpSpPr>
        <p:grpSpPr>
          <a:xfrm rot="5400000">
            <a:off x="903820" y="2423658"/>
            <a:ext cx="1931929" cy="1853162"/>
            <a:chOff x="0" y="0"/>
            <a:chExt cx="6323330" cy="6065520"/>
          </a:xfrm>
        </p:grpSpPr>
        <p:sp>
          <p:nvSpPr>
            <p:cNvPr id="8" name="Freeform 8"/>
            <p:cNvSpPr/>
            <p:nvPr/>
          </p:nvSpPr>
          <p:spPr>
            <a:xfrm>
              <a:off x="-50800" y="0"/>
              <a:ext cx="6424930" cy="6066790"/>
            </a:xfrm>
            <a:custGeom>
              <a:avLst/>
              <a:gdLst/>
              <a:ahLst/>
              <a:cxnLst/>
              <a:rect l="l" t="t" r="r" b="b"/>
              <a:pathLst>
                <a:path w="6424930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4668520" y="6066790"/>
                  </a:lnTo>
                  <a:lnTo>
                    <a:pt x="4668520" y="0"/>
                  </a:lnTo>
                  <a:lnTo>
                    <a:pt x="1692910" y="0"/>
                  </a:lnTo>
                  <a:close/>
                  <a:moveTo>
                    <a:pt x="5125720" y="0"/>
                  </a:moveTo>
                  <a:lnTo>
                    <a:pt x="4668520" y="0"/>
                  </a:lnTo>
                  <a:lnTo>
                    <a:pt x="4668520" y="6065520"/>
                  </a:lnTo>
                  <a:lnTo>
                    <a:pt x="4678680" y="6065520"/>
                  </a:lnTo>
                  <a:cubicBezTo>
                    <a:pt x="5417820" y="6065520"/>
                    <a:pt x="6066790" y="5462270"/>
                    <a:pt x="6120130" y="4725670"/>
                  </a:cubicBezTo>
                  <a:lnTo>
                    <a:pt x="6370320" y="1338580"/>
                  </a:lnTo>
                  <a:cubicBezTo>
                    <a:pt x="6424930" y="603250"/>
                    <a:pt x="5864860" y="0"/>
                    <a:pt x="5125720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7557A4"/>
            </a:solidFill>
          </p:spPr>
        </p:sp>
      </p:grpSp>
      <p:grpSp>
        <p:nvGrpSpPr>
          <p:cNvPr id="9" name="Group 9"/>
          <p:cNvGrpSpPr/>
          <p:nvPr/>
        </p:nvGrpSpPr>
        <p:grpSpPr>
          <a:xfrm rot="5400000">
            <a:off x="903820" y="4330312"/>
            <a:ext cx="1931929" cy="1853162"/>
            <a:chOff x="0" y="0"/>
            <a:chExt cx="6323330" cy="6065520"/>
          </a:xfrm>
        </p:grpSpPr>
        <p:sp>
          <p:nvSpPr>
            <p:cNvPr id="10" name="Freeform 10"/>
            <p:cNvSpPr/>
            <p:nvPr/>
          </p:nvSpPr>
          <p:spPr>
            <a:xfrm>
              <a:off x="-50800" y="0"/>
              <a:ext cx="6424930" cy="6066790"/>
            </a:xfrm>
            <a:custGeom>
              <a:avLst/>
              <a:gdLst/>
              <a:ahLst/>
              <a:cxnLst/>
              <a:rect l="l" t="t" r="r" b="b"/>
              <a:pathLst>
                <a:path w="6424930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4668520" y="6066790"/>
                  </a:lnTo>
                  <a:lnTo>
                    <a:pt x="4668520" y="0"/>
                  </a:lnTo>
                  <a:lnTo>
                    <a:pt x="1692910" y="0"/>
                  </a:lnTo>
                  <a:close/>
                  <a:moveTo>
                    <a:pt x="5125720" y="0"/>
                  </a:moveTo>
                  <a:lnTo>
                    <a:pt x="4668520" y="0"/>
                  </a:lnTo>
                  <a:lnTo>
                    <a:pt x="4668520" y="6065520"/>
                  </a:lnTo>
                  <a:lnTo>
                    <a:pt x="4678680" y="6065520"/>
                  </a:lnTo>
                  <a:cubicBezTo>
                    <a:pt x="5417820" y="6065520"/>
                    <a:pt x="6066790" y="5462270"/>
                    <a:pt x="6120130" y="4725670"/>
                  </a:cubicBezTo>
                  <a:lnTo>
                    <a:pt x="6370320" y="1338580"/>
                  </a:lnTo>
                  <a:cubicBezTo>
                    <a:pt x="6424930" y="603250"/>
                    <a:pt x="5864860" y="0"/>
                    <a:pt x="5125720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7557A4"/>
            </a:solidFill>
          </p:spPr>
        </p:sp>
      </p:grpSp>
      <p:grpSp>
        <p:nvGrpSpPr>
          <p:cNvPr id="11" name="Group 11"/>
          <p:cNvGrpSpPr/>
          <p:nvPr/>
        </p:nvGrpSpPr>
        <p:grpSpPr>
          <a:xfrm rot="5400000">
            <a:off x="903820" y="6287189"/>
            <a:ext cx="1931929" cy="1853162"/>
            <a:chOff x="0" y="0"/>
            <a:chExt cx="6323330" cy="6065520"/>
          </a:xfrm>
        </p:grpSpPr>
        <p:sp>
          <p:nvSpPr>
            <p:cNvPr id="12" name="Freeform 12"/>
            <p:cNvSpPr/>
            <p:nvPr/>
          </p:nvSpPr>
          <p:spPr>
            <a:xfrm>
              <a:off x="-50800" y="0"/>
              <a:ext cx="6424930" cy="6066790"/>
            </a:xfrm>
            <a:custGeom>
              <a:avLst/>
              <a:gdLst/>
              <a:ahLst/>
              <a:cxnLst/>
              <a:rect l="l" t="t" r="r" b="b"/>
              <a:pathLst>
                <a:path w="6424930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4668520" y="6066790"/>
                  </a:lnTo>
                  <a:lnTo>
                    <a:pt x="4668520" y="0"/>
                  </a:lnTo>
                  <a:lnTo>
                    <a:pt x="1692910" y="0"/>
                  </a:lnTo>
                  <a:close/>
                  <a:moveTo>
                    <a:pt x="5125720" y="0"/>
                  </a:moveTo>
                  <a:lnTo>
                    <a:pt x="4668520" y="0"/>
                  </a:lnTo>
                  <a:lnTo>
                    <a:pt x="4668520" y="6065520"/>
                  </a:lnTo>
                  <a:lnTo>
                    <a:pt x="4678680" y="6065520"/>
                  </a:lnTo>
                  <a:cubicBezTo>
                    <a:pt x="5417820" y="6065520"/>
                    <a:pt x="6066790" y="5462270"/>
                    <a:pt x="6120130" y="4725670"/>
                  </a:cubicBezTo>
                  <a:lnTo>
                    <a:pt x="6370320" y="1338580"/>
                  </a:lnTo>
                  <a:cubicBezTo>
                    <a:pt x="6424930" y="603250"/>
                    <a:pt x="5864860" y="0"/>
                    <a:pt x="5125720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7557A4"/>
            </a:solidFill>
          </p:spPr>
        </p:sp>
      </p:grpSp>
      <p:grpSp>
        <p:nvGrpSpPr>
          <p:cNvPr id="13" name="Group 13"/>
          <p:cNvGrpSpPr/>
          <p:nvPr/>
        </p:nvGrpSpPr>
        <p:grpSpPr>
          <a:xfrm rot="5400000">
            <a:off x="903820" y="8143904"/>
            <a:ext cx="1931929" cy="1853162"/>
            <a:chOff x="0" y="0"/>
            <a:chExt cx="6323330" cy="6065520"/>
          </a:xfrm>
        </p:grpSpPr>
        <p:sp>
          <p:nvSpPr>
            <p:cNvPr id="14" name="Freeform 14"/>
            <p:cNvSpPr/>
            <p:nvPr/>
          </p:nvSpPr>
          <p:spPr>
            <a:xfrm>
              <a:off x="-50800" y="0"/>
              <a:ext cx="6424930" cy="6066790"/>
            </a:xfrm>
            <a:custGeom>
              <a:avLst/>
              <a:gdLst/>
              <a:ahLst/>
              <a:cxnLst/>
              <a:rect l="l" t="t" r="r" b="b"/>
              <a:pathLst>
                <a:path w="6424930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4668520" y="6066790"/>
                  </a:lnTo>
                  <a:lnTo>
                    <a:pt x="4668520" y="0"/>
                  </a:lnTo>
                  <a:lnTo>
                    <a:pt x="1692910" y="0"/>
                  </a:lnTo>
                  <a:close/>
                  <a:moveTo>
                    <a:pt x="5125720" y="0"/>
                  </a:moveTo>
                  <a:lnTo>
                    <a:pt x="4668520" y="0"/>
                  </a:lnTo>
                  <a:lnTo>
                    <a:pt x="4668520" y="6065520"/>
                  </a:lnTo>
                  <a:lnTo>
                    <a:pt x="4678680" y="6065520"/>
                  </a:lnTo>
                  <a:cubicBezTo>
                    <a:pt x="5417820" y="6065520"/>
                    <a:pt x="6066790" y="5462270"/>
                    <a:pt x="6120130" y="4725670"/>
                  </a:cubicBezTo>
                  <a:lnTo>
                    <a:pt x="6370320" y="1338580"/>
                  </a:lnTo>
                  <a:cubicBezTo>
                    <a:pt x="6424930" y="603250"/>
                    <a:pt x="5864860" y="0"/>
                    <a:pt x="5125720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7557A4"/>
            </a:solidFill>
          </p:spPr>
        </p:sp>
      </p:grpSp>
      <p:sp>
        <p:nvSpPr>
          <p:cNvPr id="15" name="Freeform 15"/>
          <p:cNvSpPr/>
          <p:nvPr/>
        </p:nvSpPr>
        <p:spPr>
          <a:xfrm>
            <a:off x="1525854" y="409742"/>
            <a:ext cx="7392261" cy="9626707"/>
          </a:xfrm>
          <a:custGeom>
            <a:avLst/>
            <a:gdLst/>
            <a:ahLst/>
            <a:cxnLst/>
            <a:rect l="l" t="t" r="r" b="b"/>
            <a:pathLst>
              <a:path w="7392261" h="9626707">
                <a:moveTo>
                  <a:pt x="0" y="0"/>
                </a:moveTo>
                <a:lnTo>
                  <a:pt x="7392260" y="0"/>
                </a:lnTo>
                <a:lnTo>
                  <a:pt x="7392260" y="9626708"/>
                </a:lnTo>
                <a:lnTo>
                  <a:pt x="0" y="96267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565" t="-14216" r="-120245" b="-15109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2598847" y="2787466"/>
            <a:ext cx="381979" cy="360970"/>
          </a:xfrm>
          <a:custGeom>
            <a:avLst/>
            <a:gdLst/>
            <a:ahLst/>
            <a:cxnLst/>
            <a:rect l="l" t="t" r="r" b="b"/>
            <a:pathLst>
              <a:path w="381979" h="360970">
                <a:moveTo>
                  <a:pt x="0" y="0"/>
                </a:moveTo>
                <a:lnTo>
                  <a:pt x="381979" y="0"/>
                </a:lnTo>
                <a:lnTo>
                  <a:pt x="381979" y="360970"/>
                </a:lnTo>
                <a:lnTo>
                  <a:pt x="0" y="3609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 rot="322662">
            <a:off x="2852716" y="789647"/>
            <a:ext cx="4199239" cy="1411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437"/>
              </a:lnSpc>
            </a:pPr>
            <a:r>
              <a:rPr lang="en-US" sz="8169">
                <a:solidFill>
                  <a:srgbClr val="7557A4"/>
                </a:solidFill>
                <a:latin typeface="Canva Student Font"/>
              </a:rPr>
              <a:t>The Journey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390532" y="1923226"/>
            <a:ext cx="4624603" cy="78611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60"/>
              </a:lnSpc>
            </a:pPr>
            <a:endParaRPr/>
          </a:p>
          <a:p>
            <a:pPr>
              <a:lnSpc>
                <a:spcPts val="3580"/>
              </a:lnSpc>
            </a:pPr>
            <a:r>
              <a:rPr lang="en-US" sz="2557">
                <a:solidFill>
                  <a:srgbClr val="000000"/>
                </a:solidFill>
                <a:latin typeface="Now"/>
              </a:rPr>
              <a:t>Each experience is truly unique.</a:t>
            </a:r>
          </a:p>
          <a:p>
            <a:pPr>
              <a:lnSpc>
                <a:spcPts val="3580"/>
              </a:lnSpc>
            </a:pPr>
            <a:endParaRPr lang="en-US" sz="2557">
              <a:solidFill>
                <a:srgbClr val="000000"/>
              </a:solidFill>
              <a:latin typeface="Now"/>
            </a:endParaRPr>
          </a:p>
          <a:p>
            <a:pPr>
              <a:lnSpc>
                <a:spcPts val="3580"/>
              </a:lnSpc>
            </a:pPr>
            <a:r>
              <a:rPr lang="en-US" sz="2557">
                <a:solidFill>
                  <a:srgbClr val="000000"/>
                </a:solidFill>
                <a:latin typeface="Now"/>
              </a:rPr>
              <a:t>TOGETHER, we'll work to prepare our students for their next step, whatever that may be.</a:t>
            </a:r>
          </a:p>
          <a:p>
            <a:pPr>
              <a:lnSpc>
                <a:spcPts val="3580"/>
              </a:lnSpc>
            </a:pPr>
            <a:endParaRPr lang="en-US" sz="2557">
              <a:solidFill>
                <a:srgbClr val="000000"/>
              </a:solidFill>
              <a:latin typeface="Now"/>
            </a:endParaRPr>
          </a:p>
          <a:p>
            <a:pPr>
              <a:lnSpc>
                <a:spcPts val="3580"/>
              </a:lnSpc>
            </a:pPr>
            <a:r>
              <a:rPr lang="en-US" sz="2557">
                <a:solidFill>
                  <a:srgbClr val="000000"/>
                </a:solidFill>
                <a:latin typeface="Now"/>
              </a:rPr>
              <a:t>We are doing more than just academic preparation, we're teaching life skills.</a:t>
            </a:r>
          </a:p>
          <a:p>
            <a:pPr>
              <a:lnSpc>
                <a:spcPts val="3580"/>
              </a:lnSpc>
            </a:pPr>
            <a:endParaRPr lang="en-US" sz="2557">
              <a:solidFill>
                <a:srgbClr val="000000"/>
              </a:solidFill>
              <a:latin typeface="Now"/>
            </a:endParaRPr>
          </a:p>
          <a:p>
            <a:pPr>
              <a:lnSpc>
                <a:spcPts val="3580"/>
              </a:lnSpc>
            </a:pPr>
            <a:r>
              <a:rPr lang="en-US" sz="2557">
                <a:solidFill>
                  <a:srgbClr val="000000"/>
                </a:solidFill>
                <a:latin typeface="Now"/>
              </a:rPr>
              <a:t>Students will stumble; no one is perfect.  But we'll be there to pick them up!</a:t>
            </a:r>
          </a:p>
          <a:p>
            <a:pPr>
              <a:lnSpc>
                <a:spcPts val="3160"/>
              </a:lnSpc>
            </a:pPr>
            <a:endParaRPr lang="en-US" sz="2557">
              <a:solidFill>
                <a:srgbClr val="000000"/>
              </a:solidFill>
              <a:latin typeface="Now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2605376" y="4110443"/>
            <a:ext cx="381979" cy="360970"/>
          </a:xfrm>
          <a:custGeom>
            <a:avLst/>
            <a:gdLst/>
            <a:ahLst/>
            <a:cxnLst/>
            <a:rect l="l" t="t" r="r" b="b"/>
            <a:pathLst>
              <a:path w="381979" h="360970">
                <a:moveTo>
                  <a:pt x="0" y="0"/>
                </a:moveTo>
                <a:lnTo>
                  <a:pt x="381979" y="0"/>
                </a:lnTo>
                <a:lnTo>
                  <a:pt x="381979" y="360971"/>
                </a:lnTo>
                <a:lnTo>
                  <a:pt x="0" y="3609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2598847" y="6375600"/>
            <a:ext cx="381979" cy="360970"/>
          </a:xfrm>
          <a:custGeom>
            <a:avLst/>
            <a:gdLst/>
            <a:ahLst/>
            <a:cxnLst/>
            <a:rect l="l" t="t" r="r" b="b"/>
            <a:pathLst>
              <a:path w="381979" h="360970">
                <a:moveTo>
                  <a:pt x="0" y="0"/>
                </a:moveTo>
                <a:lnTo>
                  <a:pt x="381979" y="0"/>
                </a:lnTo>
                <a:lnTo>
                  <a:pt x="381979" y="360970"/>
                </a:lnTo>
                <a:lnTo>
                  <a:pt x="0" y="3609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2605376" y="8104521"/>
            <a:ext cx="381979" cy="360970"/>
          </a:xfrm>
          <a:custGeom>
            <a:avLst/>
            <a:gdLst/>
            <a:ahLst/>
            <a:cxnLst/>
            <a:rect l="l" t="t" r="r" b="b"/>
            <a:pathLst>
              <a:path w="381979" h="360970">
                <a:moveTo>
                  <a:pt x="0" y="0"/>
                </a:moveTo>
                <a:lnTo>
                  <a:pt x="381979" y="0"/>
                </a:lnTo>
                <a:lnTo>
                  <a:pt x="381979" y="360970"/>
                </a:lnTo>
                <a:lnTo>
                  <a:pt x="0" y="3609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409" t="-8142" r="-8457"/>
            </a:stretch>
          </a:blipFill>
        </p:spPr>
      </p:sp>
      <p:sp>
        <p:nvSpPr>
          <p:cNvPr id="3" name="Freeform 3"/>
          <p:cNvSpPr/>
          <p:nvPr/>
        </p:nvSpPr>
        <p:spPr>
          <a:xfrm rot="-10800000" flipH="1">
            <a:off x="1134962" y="-36657"/>
            <a:ext cx="8009038" cy="10360315"/>
          </a:xfrm>
          <a:custGeom>
            <a:avLst/>
            <a:gdLst/>
            <a:ahLst/>
            <a:cxnLst/>
            <a:rect l="l" t="t" r="r" b="b"/>
            <a:pathLst>
              <a:path w="8009038" h="10360315">
                <a:moveTo>
                  <a:pt x="8009038" y="0"/>
                </a:moveTo>
                <a:lnTo>
                  <a:pt x="0" y="0"/>
                </a:lnTo>
                <a:lnTo>
                  <a:pt x="0" y="10360314"/>
                </a:lnTo>
                <a:lnTo>
                  <a:pt x="8009038" y="10360314"/>
                </a:lnTo>
                <a:lnTo>
                  <a:pt x="8009038" y="0"/>
                </a:lnTo>
                <a:close/>
              </a:path>
            </a:pathLst>
          </a:custGeom>
          <a:blipFill>
            <a:blip r:embed="rId3"/>
            <a:stretch>
              <a:fillRect l="-76689" t="-16708" r="-68659" b="-9815"/>
            </a:stretch>
          </a:blipFill>
        </p:spPr>
      </p:sp>
      <p:grpSp>
        <p:nvGrpSpPr>
          <p:cNvPr id="4" name="Group 4"/>
          <p:cNvGrpSpPr/>
          <p:nvPr/>
        </p:nvGrpSpPr>
        <p:grpSpPr>
          <a:xfrm rot="5400000">
            <a:off x="1096138" y="634553"/>
            <a:ext cx="1904487" cy="1826839"/>
            <a:chOff x="0" y="0"/>
            <a:chExt cx="6323330" cy="6065520"/>
          </a:xfrm>
        </p:grpSpPr>
        <p:sp>
          <p:nvSpPr>
            <p:cNvPr id="5" name="Freeform 5"/>
            <p:cNvSpPr/>
            <p:nvPr/>
          </p:nvSpPr>
          <p:spPr>
            <a:xfrm>
              <a:off x="-50800" y="0"/>
              <a:ext cx="6424930" cy="6066790"/>
            </a:xfrm>
            <a:custGeom>
              <a:avLst/>
              <a:gdLst/>
              <a:ahLst/>
              <a:cxnLst/>
              <a:rect l="l" t="t" r="r" b="b"/>
              <a:pathLst>
                <a:path w="6424930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4668520" y="6066790"/>
                  </a:lnTo>
                  <a:lnTo>
                    <a:pt x="4668520" y="0"/>
                  </a:lnTo>
                  <a:lnTo>
                    <a:pt x="1692910" y="0"/>
                  </a:lnTo>
                  <a:close/>
                  <a:moveTo>
                    <a:pt x="5125720" y="0"/>
                  </a:moveTo>
                  <a:lnTo>
                    <a:pt x="4668520" y="0"/>
                  </a:lnTo>
                  <a:lnTo>
                    <a:pt x="4668520" y="6065520"/>
                  </a:lnTo>
                  <a:lnTo>
                    <a:pt x="4678680" y="6065520"/>
                  </a:lnTo>
                  <a:cubicBezTo>
                    <a:pt x="5417820" y="6065520"/>
                    <a:pt x="6066790" y="5462270"/>
                    <a:pt x="6120130" y="4725670"/>
                  </a:cubicBezTo>
                  <a:lnTo>
                    <a:pt x="6370320" y="1338580"/>
                  </a:lnTo>
                  <a:cubicBezTo>
                    <a:pt x="6424930" y="603250"/>
                    <a:pt x="5864860" y="0"/>
                    <a:pt x="5125720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7557A4"/>
            </a:solidFill>
          </p:spPr>
        </p:sp>
      </p:grpSp>
      <p:grpSp>
        <p:nvGrpSpPr>
          <p:cNvPr id="6" name="Group 6"/>
          <p:cNvGrpSpPr/>
          <p:nvPr/>
        </p:nvGrpSpPr>
        <p:grpSpPr>
          <a:xfrm rot="5400000">
            <a:off x="1096138" y="2457754"/>
            <a:ext cx="1904487" cy="1826839"/>
            <a:chOff x="0" y="0"/>
            <a:chExt cx="6323330" cy="6065520"/>
          </a:xfrm>
        </p:grpSpPr>
        <p:sp>
          <p:nvSpPr>
            <p:cNvPr id="7" name="Freeform 7"/>
            <p:cNvSpPr/>
            <p:nvPr/>
          </p:nvSpPr>
          <p:spPr>
            <a:xfrm>
              <a:off x="-50800" y="0"/>
              <a:ext cx="6424930" cy="6066790"/>
            </a:xfrm>
            <a:custGeom>
              <a:avLst/>
              <a:gdLst/>
              <a:ahLst/>
              <a:cxnLst/>
              <a:rect l="l" t="t" r="r" b="b"/>
              <a:pathLst>
                <a:path w="6424930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4668520" y="6066790"/>
                  </a:lnTo>
                  <a:lnTo>
                    <a:pt x="4668520" y="0"/>
                  </a:lnTo>
                  <a:lnTo>
                    <a:pt x="1692910" y="0"/>
                  </a:lnTo>
                  <a:close/>
                  <a:moveTo>
                    <a:pt x="5125720" y="0"/>
                  </a:moveTo>
                  <a:lnTo>
                    <a:pt x="4668520" y="0"/>
                  </a:lnTo>
                  <a:lnTo>
                    <a:pt x="4668520" y="6065520"/>
                  </a:lnTo>
                  <a:lnTo>
                    <a:pt x="4678680" y="6065520"/>
                  </a:lnTo>
                  <a:cubicBezTo>
                    <a:pt x="5417820" y="6065520"/>
                    <a:pt x="6066790" y="5462270"/>
                    <a:pt x="6120130" y="4725670"/>
                  </a:cubicBezTo>
                  <a:lnTo>
                    <a:pt x="6370320" y="1338580"/>
                  </a:lnTo>
                  <a:cubicBezTo>
                    <a:pt x="6424930" y="603250"/>
                    <a:pt x="5864860" y="0"/>
                    <a:pt x="5125720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7557A4"/>
            </a:solidFill>
          </p:spPr>
        </p:sp>
      </p:grpSp>
      <p:grpSp>
        <p:nvGrpSpPr>
          <p:cNvPr id="8" name="Group 8"/>
          <p:cNvGrpSpPr/>
          <p:nvPr/>
        </p:nvGrpSpPr>
        <p:grpSpPr>
          <a:xfrm rot="5400000">
            <a:off x="1096138" y="4362027"/>
            <a:ext cx="1904487" cy="1826839"/>
            <a:chOff x="0" y="0"/>
            <a:chExt cx="6323330" cy="6065520"/>
          </a:xfrm>
        </p:grpSpPr>
        <p:sp>
          <p:nvSpPr>
            <p:cNvPr id="9" name="Freeform 9"/>
            <p:cNvSpPr/>
            <p:nvPr/>
          </p:nvSpPr>
          <p:spPr>
            <a:xfrm>
              <a:off x="-50800" y="0"/>
              <a:ext cx="6424930" cy="6066790"/>
            </a:xfrm>
            <a:custGeom>
              <a:avLst/>
              <a:gdLst/>
              <a:ahLst/>
              <a:cxnLst/>
              <a:rect l="l" t="t" r="r" b="b"/>
              <a:pathLst>
                <a:path w="6424930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4668520" y="6066790"/>
                  </a:lnTo>
                  <a:lnTo>
                    <a:pt x="4668520" y="0"/>
                  </a:lnTo>
                  <a:lnTo>
                    <a:pt x="1692910" y="0"/>
                  </a:lnTo>
                  <a:close/>
                  <a:moveTo>
                    <a:pt x="5125720" y="0"/>
                  </a:moveTo>
                  <a:lnTo>
                    <a:pt x="4668520" y="0"/>
                  </a:lnTo>
                  <a:lnTo>
                    <a:pt x="4668520" y="6065520"/>
                  </a:lnTo>
                  <a:lnTo>
                    <a:pt x="4678680" y="6065520"/>
                  </a:lnTo>
                  <a:cubicBezTo>
                    <a:pt x="5417820" y="6065520"/>
                    <a:pt x="6066790" y="5462270"/>
                    <a:pt x="6120130" y="4725670"/>
                  </a:cubicBezTo>
                  <a:lnTo>
                    <a:pt x="6370320" y="1338580"/>
                  </a:lnTo>
                  <a:cubicBezTo>
                    <a:pt x="6424930" y="603250"/>
                    <a:pt x="5864860" y="0"/>
                    <a:pt x="5125720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7557A4"/>
            </a:solidFill>
          </p:spPr>
        </p:sp>
      </p:grpSp>
      <p:grpSp>
        <p:nvGrpSpPr>
          <p:cNvPr id="10" name="Group 10"/>
          <p:cNvGrpSpPr/>
          <p:nvPr/>
        </p:nvGrpSpPr>
        <p:grpSpPr>
          <a:xfrm rot="5400000">
            <a:off x="1096138" y="6266299"/>
            <a:ext cx="1904487" cy="1826839"/>
            <a:chOff x="0" y="0"/>
            <a:chExt cx="6323330" cy="6065520"/>
          </a:xfrm>
        </p:grpSpPr>
        <p:sp>
          <p:nvSpPr>
            <p:cNvPr id="11" name="Freeform 11"/>
            <p:cNvSpPr/>
            <p:nvPr/>
          </p:nvSpPr>
          <p:spPr>
            <a:xfrm>
              <a:off x="-50800" y="0"/>
              <a:ext cx="6424930" cy="6066790"/>
            </a:xfrm>
            <a:custGeom>
              <a:avLst/>
              <a:gdLst/>
              <a:ahLst/>
              <a:cxnLst/>
              <a:rect l="l" t="t" r="r" b="b"/>
              <a:pathLst>
                <a:path w="6424930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4668520" y="6066790"/>
                  </a:lnTo>
                  <a:lnTo>
                    <a:pt x="4668520" y="0"/>
                  </a:lnTo>
                  <a:lnTo>
                    <a:pt x="1692910" y="0"/>
                  </a:lnTo>
                  <a:close/>
                  <a:moveTo>
                    <a:pt x="5125720" y="0"/>
                  </a:moveTo>
                  <a:lnTo>
                    <a:pt x="4668520" y="0"/>
                  </a:lnTo>
                  <a:lnTo>
                    <a:pt x="4668520" y="6065520"/>
                  </a:lnTo>
                  <a:lnTo>
                    <a:pt x="4678680" y="6065520"/>
                  </a:lnTo>
                  <a:cubicBezTo>
                    <a:pt x="5417820" y="6065520"/>
                    <a:pt x="6066790" y="5462270"/>
                    <a:pt x="6120130" y="4725670"/>
                  </a:cubicBezTo>
                  <a:lnTo>
                    <a:pt x="6370320" y="1338580"/>
                  </a:lnTo>
                  <a:cubicBezTo>
                    <a:pt x="6424930" y="603250"/>
                    <a:pt x="5864860" y="0"/>
                    <a:pt x="5125720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7557A4"/>
            </a:solidFill>
          </p:spPr>
        </p:sp>
      </p:grpSp>
      <p:grpSp>
        <p:nvGrpSpPr>
          <p:cNvPr id="12" name="Group 12"/>
          <p:cNvGrpSpPr/>
          <p:nvPr/>
        </p:nvGrpSpPr>
        <p:grpSpPr>
          <a:xfrm rot="5400000">
            <a:off x="1096138" y="8170786"/>
            <a:ext cx="1904487" cy="1826839"/>
            <a:chOff x="0" y="0"/>
            <a:chExt cx="6323330" cy="6065520"/>
          </a:xfrm>
        </p:grpSpPr>
        <p:sp>
          <p:nvSpPr>
            <p:cNvPr id="13" name="Freeform 13"/>
            <p:cNvSpPr/>
            <p:nvPr/>
          </p:nvSpPr>
          <p:spPr>
            <a:xfrm>
              <a:off x="-50800" y="0"/>
              <a:ext cx="6424930" cy="6066790"/>
            </a:xfrm>
            <a:custGeom>
              <a:avLst/>
              <a:gdLst/>
              <a:ahLst/>
              <a:cxnLst/>
              <a:rect l="l" t="t" r="r" b="b"/>
              <a:pathLst>
                <a:path w="6424930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4668520" y="6066790"/>
                  </a:lnTo>
                  <a:lnTo>
                    <a:pt x="4668520" y="0"/>
                  </a:lnTo>
                  <a:lnTo>
                    <a:pt x="1692910" y="0"/>
                  </a:lnTo>
                  <a:close/>
                  <a:moveTo>
                    <a:pt x="5125720" y="0"/>
                  </a:moveTo>
                  <a:lnTo>
                    <a:pt x="4668520" y="0"/>
                  </a:lnTo>
                  <a:lnTo>
                    <a:pt x="4668520" y="6065520"/>
                  </a:lnTo>
                  <a:lnTo>
                    <a:pt x="4678680" y="6065520"/>
                  </a:lnTo>
                  <a:cubicBezTo>
                    <a:pt x="5417820" y="6065520"/>
                    <a:pt x="6066790" y="5462270"/>
                    <a:pt x="6120130" y="4725670"/>
                  </a:cubicBezTo>
                  <a:lnTo>
                    <a:pt x="6370320" y="1338580"/>
                  </a:lnTo>
                  <a:cubicBezTo>
                    <a:pt x="6424930" y="603250"/>
                    <a:pt x="5864860" y="0"/>
                    <a:pt x="5125720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7557A4"/>
            </a:solidFill>
          </p:spPr>
        </p:sp>
      </p:grpSp>
      <p:grpSp>
        <p:nvGrpSpPr>
          <p:cNvPr id="14" name="Group 14"/>
          <p:cNvGrpSpPr/>
          <p:nvPr/>
        </p:nvGrpSpPr>
        <p:grpSpPr>
          <a:xfrm rot="10773675">
            <a:off x="1558502" y="473599"/>
            <a:ext cx="6566778" cy="9562095"/>
            <a:chOff x="0" y="0"/>
            <a:chExt cx="2215874" cy="322660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215874" cy="3226605"/>
            </a:xfrm>
            <a:custGeom>
              <a:avLst/>
              <a:gdLst/>
              <a:ahLst/>
              <a:cxnLst/>
              <a:rect l="l" t="t" r="r" b="b"/>
              <a:pathLst>
                <a:path w="2215874" h="3226605">
                  <a:moveTo>
                    <a:pt x="2091414" y="3226605"/>
                  </a:moveTo>
                  <a:lnTo>
                    <a:pt x="124460" y="3226605"/>
                  </a:lnTo>
                  <a:cubicBezTo>
                    <a:pt x="55880" y="3226605"/>
                    <a:pt x="0" y="3170725"/>
                    <a:pt x="0" y="310214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091414" y="0"/>
                  </a:lnTo>
                  <a:cubicBezTo>
                    <a:pt x="2159994" y="0"/>
                    <a:pt x="2215874" y="55880"/>
                    <a:pt x="2215874" y="124460"/>
                  </a:cubicBezTo>
                  <a:lnTo>
                    <a:pt x="2215874" y="3102145"/>
                  </a:lnTo>
                  <a:cubicBezTo>
                    <a:pt x="2215874" y="3170725"/>
                    <a:pt x="2159994" y="3226605"/>
                    <a:pt x="2091414" y="3226605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6" name="Freeform 16"/>
          <p:cNvSpPr/>
          <p:nvPr/>
        </p:nvSpPr>
        <p:spPr>
          <a:xfrm>
            <a:off x="1590911" y="426273"/>
            <a:ext cx="5957073" cy="9625964"/>
          </a:xfrm>
          <a:custGeom>
            <a:avLst/>
            <a:gdLst/>
            <a:ahLst/>
            <a:cxnLst/>
            <a:rect l="l" t="t" r="r" b="b"/>
            <a:pathLst>
              <a:path w="5957073" h="9625964">
                <a:moveTo>
                  <a:pt x="0" y="0"/>
                </a:moveTo>
                <a:lnTo>
                  <a:pt x="5957073" y="0"/>
                </a:lnTo>
                <a:lnTo>
                  <a:pt x="5957073" y="9625964"/>
                </a:lnTo>
                <a:lnTo>
                  <a:pt x="0" y="9625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l="-4354" t="-2299" r="-64720" b="-2333"/>
            </a:stretch>
          </a:blipFill>
        </p:spPr>
      </p:sp>
      <p:grpSp>
        <p:nvGrpSpPr>
          <p:cNvPr id="17" name="Group 17"/>
          <p:cNvGrpSpPr/>
          <p:nvPr/>
        </p:nvGrpSpPr>
        <p:grpSpPr>
          <a:xfrm rot="10780615">
            <a:off x="7575041" y="418558"/>
            <a:ext cx="559117" cy="9598863"/>
            <a:chOff x="0" y="0"/>
            <a:chExt cx="190506" cy="327059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90506" cy="3270590"/>
            </a:xfrm>
            <a:custGeom>
              <a:avLst/>
              <a:gdLst/>
              <a:ahLst/>
              <a:cxnLst/>
              <a:rect l="l" t="t" r="r" b="b"/>
              <a:pathLst>
                <a:path w="190506" h="3270590">
                  <a:moveTo>
                    <a:pt x="0" y="0"/>
                  </a:moveTo>
                  <a:lnTo>
                    <a:pt x="190506" y="0"/>
                  </a:lnTo>
                  <a:lnTo>
                    <a:pt x="190506" y="3270590"/>
                  </a:lnTo>
                  <a:lnTo>
                    <a:pt x="0" y="3270590"/>
                  </a:lnTo>
                  <a:close/>
                </a:path>
              </a:pathLst>
            </a:custGeom>
            <a:solidFill>
              <a:srgbClr val="7557A4"/>
            </a:solidFill>
          </p:spPr>
        </p:sp>
      </p:grpSp>
      <p:sp>
        <p:nvSpPr>
          <p:cNvPr id="19" name="Freeform 19"/>
          <p:cNvSpPr/>
          <p:nvPr/>
        </p:nvSpPr>
        <p:spPr>
          <a:xfrm rot="-5466011">
            <a:off x="9025168" y="1809613"/>
            <a:ext cx="9599371" cy="6816753"/>
          </a:xfrm>
          <a:custGeom>
            <a:avLst/>
            <a:gdLst/>
            <a:ahLst/>
            <a:cxnLst/>
            <a:rect l="l" t="t" r="r" b="b"/>
            <a:pathLst>
              <a:path w="9599371" h="6816753">
                <a:moveTo>
                  <a:pt x="0" y="0"/>
                </a:moveTo>
                <a:lnTo>
                  <a:pt x="9599372" y="0"/>
                </a:lnTo>
                <a:lnTo>
                  <a:pt x="9599372" y="6816753"/>
                </a:lnTo>
                <a:lnTo>
                  <a:pt x="0" y="68167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242" r="-3242"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0682329" y="800546"/>
            <a:ext cx="6361933" cy="8936869"/>
          </a:xfrm>
          <a:custGeom>
            <a:avLst/>
            <a:gdLst/>
            <a:ahLst/>
            <a:cxnLst/>
            <a:rect l="l" t="t" r="r" b="b"/>
            <a:pathLst>
              <a:path w="6361933" h="8936869">
                <a:moveTo>
                  <a:pt x="0" y="0"/>
                </a:moveTo>
                <a:lnTo>
                  <a:pt x="6361934" y="0"/>
                </a:lnTo>
                <a:lnTo>
                  <a:pt x="6361934" y="8936868"/>
                </a:lnTo>
                <a:lnTo>
                  <a:pt x="0" y="893686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427896">
            <a:off x="9397562" y="1704376"/>
            <a:ext cx="434189" cy="6878248"/>
          </a:xfrm>
          <a:custGeom>
            <a:avLst/>
            <a:gdLst/>
            <a:ahLst/>
            <a:cxnLst/>
            <a:rect l="l" t="t" r="r" b="b"/>
            <a:pathLst>
              <a:path w="434189" h="6878248">
                <a:moveTo>
                  <a:pt x="0" y="0"/>
                </a:moveTo>
                <a:lnTo>
                  <a:pt x="434189" y="0"/>
                </a:lnTo>
                <a:lnTo>
                  <a:pt x="434189" y="6878248"/>
                </a:lnTo>
                <a:lnTo>
                  <a:pt x="0" y="687824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3036576" y="8582970"/>
            <a:ext cx="3517247" cy="978434"/>
          </a:xfrm>
          <a:custGeom>
            <a:avLst/>
            <a:gdLst/>
            <a:ahLst/>
            <a:cxnLst/>
            <a:rect l="l" t="t" r="r" b="b"/>
            <a:pathLst>
              <a:path w="3517247" h="978434">
                <a:moveTo>
                  <a:pt x="0" y="0"/>
                </a:moveTo>
                <a:lnTo>
                  <a:pt x="3517248" y="0"/>
                </a:lnTo>
                <a:lnTo>
                  <a:pt x="3517248" y="978434"/>
                </a:lnTo>
                <a:lnTo>
                  <a:pt x="0" y="97843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10957376" y="1481298"/>
            <a:ext cx="5811840" cy="39488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235"/>
              </a:lnSpc>
            </a:pPr>
            <a:r>
              <a:rPr lang="en-US" sz="6383">
                <a:solidFill>
                  <a:srgbClr val="000000"/>
                </a:solidFill>
                <a:latin typeface="Canva Student Font"/>
              </a:rPr>
              <a:t>Thank you for coming! </a:t>
            </a:r>
          </a:p>
          <a:p>
            <a:pPr algn="ctr">
              <a:lnSpc>
                <a:spcPts val="7719"/>
              </a:lnSpc>
            </a:pPr>
            <a:r>
              <a:rPr lang="en-US" sz="5983">
                <a:solidFill>
                  <a:srgbClr val="000000"/>
                </a:solidFill>
                <a:latin typeface="Canva Student Font"/>
              </a:rPr>
              <a:t>We can't wait </a:t>
            </a:r>
          </a:p>
          <a:p>
            <a:pPr algn="ctr">
              <a:lnSpc>
                <a:spcPts val="7719"/>
              </a:lnSpc>
            </a:pPr>
            <a:r>
              <a:rPr lang="en-US" sz="5983">
                <a:solidFill>
                  <a:srgbClr val="000000"/>
                </a:solidFill>
                <a:latin typeface="Canva Student Font"/>
              </a:rPr>
              <a:t>to welcome the </a:t>
            </a:r>
          </a:p>
          <a:p>
            <a:pPr algn="ctr">
              <a:lnSpc>
                <a:spcPts val="7719"/>
              </a:lnSpc>
            </a:pPr>
            <a:r>
              <a:rPr lang="en-US" sz="5983">
                <a:solidFill>
                  <a:srgbClr val="000000"/>
                </a:solidFill>
                <a:latin typeface="Canva Student Font"/>
              </a:rPr>
              <a:t>Class of 2028!</a:t>
            </a:r>
          </a:p>
        </p:txBody>
      </p:sp>
      <p:sp>
        <p:nvSpPr>
          <p:cNvPr id="24" name="TextBox 24"/>
          <p:cNvSpPr txBox="1"/>
          <p:nvPr/>
        </p:nvSpPr>
        <p:spPr>
          <a:xfrm rot="-577584">
            <a:off x="11183372" y="7604483"/>
            <a:ext cx="5538947" cy="10119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34"/>
              </a:lnSpc>
            </a:pPr>
            <a:r>
              <a:rPr lang="en-US" sz="8261">
                <a:solidFill>
                  <a:srgbClr val="000000"/>
                </a:solidFill>
                <a:latin typeface="Gagalin"/>
              </a:rPr>
              <a:t>GO dawgs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409" t="-8142" r="-845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16695" y="94943"/>
            <a:ext cx="15402839" cy="10137748"/>
            <a:chOff x="0" y="0"/>
            <a:chExt cx="5210343" cy="342931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210343" cy="3429313"/>
            </a:xfrm>
            <a:custGeom>
              <a:avLst/>
              <a:gdLst/>
              <a:ahLst/>
              <a:cxnLst/>
              <a:rect l="l" t="t" r="r" b="b"/>
              <a:pathLst>
                <a:path w="5210343" h="3429313">
                  <a:moveTo>
                    <a:pt x="5085883" y="3429312"/>
                  </a:moveTo>
                  <a:lnTo>
                    <a:pt x="124460" y="3429312"/>
                  </a:lnTo>
                  <a:cubicBezTo>
                    <a:pt x="55880" y="3429312"/>
                    <a:pt x="0" y="3373432"/>
                    <a:pt x="0" y="330485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085883" y="0"/>
                  </a:lnTo>
                  <a:cubicBezTo>
                    <a:pt x="5154463" y="0"/>
                    <a:pt x="5210343" y="55880"/>
                    <a:pt x="5210343" y="124460"/>
                  </a:cubicBezTo>
                  <a:lnTo>
                    <a:pt x="5210343" y="3304853"/>
                  </a:lnTo>
                  <a:cubicBezTo>
                    <a:pt x="5210343" y="3373432"/>
                    <a:pt x="5154463" y="3429313"/>
                    <a:pt x="5085883" y="3429313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5" name="Group 5"/>
          <p:cNvGrpSpPr/>
          <p:nvPr/>
        </p:nvGrpSpPr>
        <p:grpSpPr>
          <a:xfrm rot="-5400000">
            <a:off x="15129668" y="426874"/>
            <a:ext cx="1982042" cy="1901232"/>
            <a:chOff x="0" y="0"/>
            <a:chExt cx="6323330" cy="6065520"/>
          </a:xfrm>
        </p:grpSpPr>
        <p:sp>
          <p:nvSpPr>
            <p:cNvPr id="6" name="Freeform 6"/>
            <p:cNvSpPr/>
            <p:nvPr/>
          </p:nvSpPr>
          <p:spPr>
            <a:xfrm>
              <a:off x="-50800" y="0"/>
              <a:ext cx="6424930" cy="6066790"/>
            </a:xfrm>
            <a:custGeom>
              <a:avLst/>
              <a:gdLst/>
              <a:ahLst/>
              <a:cxnLst/>
              <a:rect l="l" t="t" r="r" b="b"/>
              <a:pathLst>
                <a:path w="6424930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4668520" y="6066790"/>
                  </a:lnTo>
                  <a:lnTo>
                    <a:pt x="4668520" y="0"/>
                  </a:lnTo>
                  <a:lnTo>
                    <a:pt x="1692910" y="0"/>
                  </a:lnTo>
                  <a:close/>
                  <a:moveTo>
                    <a:pt x="5125720" y="0"/>
                  </a:moveTo>
                  <a:lnTo>
                    <a:pt x="4668520" y="0"/>
                  </a:lnTo>
                  <a:lnTo>
                    <a:pt x="4668520" y="6065520"/>
                  </a:lnTo>
                  <a:lnTo>
                    <a:pt x="4678680" y="6065520"/>
                  </a:lnTo>
                  <a:cubicBezTo>
                    <a:pt x="5417820" y="6065520"/>
                    <a:pt x="6066790" y="5462270"/>
                    <a:pt x="6120130" y="4725670"/>
                  </a:cubicBezTo>
                  <a:lnTo>
                    <a:pt x="6370320" y="1338580"/>
                  </a:lnTo>
                  <a:cubicBezTo>
                    <a:pt x="6424930" y="603250"/>
                    <a:pt x="5864860" y="0"/>
                    <a:pt x="5125720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7557A4"/>
            </a:solidFill>
          </p:spPr>
        </p:sp>
      </p:grpSp>
      <p:grpSp>
        <p:nvGrpSpPr>
          <p:cNvPr id="7" name="Group 7"/>
          <p:cNvGrpSpPr/>
          <p:nvPr/>
        </p:nvGrpSpPr>
        <p:grpSpPr>
          <a:xfrm rot="-5400000">
            <a:off x="15129668" y="2315288"/>
            <a:ext cx="1982042" cy="1901232"/>
            <a:chOff x="0" y="0"/>
            <a:chExt cx="6323330" cy="6065520"/>
          </a:xfrm>
        </p:grpSpPr>
        <p:sp>
          <p:nvSpPr>
            <p:cNvPr id="8" name="Freeform 8"/>
            <p:cNvSpPr/>
            <p:nvPr/>
          </p:nvSpPr>
          <p:spPr>
            <a:xfrm>
              <a:off x="-50800" y="0"/>
              <a:ext cx="6424930" cy="6066790"/>
            </a:xfrm>
            <a:custGeom>
              <a:avLst/>
              <a:gdLst/>
              <a:ahLst/>
              <a:cxnLst/>
              <a:rect l="l" t="t" r="r" b="b"/>
              <a:pathLst>
                <a:path w="6424930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4668520" y="6066790"/>
                  </a:lnTo>
                  <a:lnTo>
                    <a:pt x="4668520" y="0"/>
                  </a:lnTo>
                  <a:lnTo>
                    <a:pt x="1692910" y="0"/>
                  </a:lnTo>
                  <a:close/>
                  <a:moveTo>
                    <a:pt x="5125720" y="0"/>
                  </a:moveTo>
                  <a:lnTo>
                    <a:pt x="4668520" y="0"/>
                  </a:lnTo>
                  <a:lnTo>
                    <a:pt x="4668520" y="6065520"/>
                  </a:lnTo>
                  <a:lnTo>
                    <a:pt x="4678680" y="6065520"/>
                  </a:lnTo>
                  <a:cubicBezTo>
                    <a:pt x="5417820" y="6065520"/>
                    <a:pt x="6066790" y="5462270"/>
                    <a:pt x="6120130" y="4725670"/>
                  </a:cubicBezTo>
                  <a:lnTo>
                    <a:pt x="6370320" y="1338580"/>
                  </a:lnTo>
                  <a:cubicBezTo>
                    <a:pt x="6424930" y="603250"/>
                    <a:pt x="5864860" y="0"/>
                    <a:pt x="5125720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7557A4"/>
            </a:solidFill>
          </p:spPr>
        </p:sp>
      </p:grpSp>
      <p:grpSp>
        <p:nvGrpSpPr>
          <p:cNvPr id="9" name="Group 9"/>
          <p:cNvGrpSpPr/>
          <p:nvPr/>
        </p:nvGrpSpPr>
        <p:grpSpPr>
          <a:xfrm rot="-5400000">
            <a:off x="15129668" y="4210880"/>
            <a:ext cx="1982042" cy="1901232"/>
            <a:chOff x="0" y="0"/>
            <a:chExt cx="6323330" cy="6065520"/>
          </a:xfrm>
        </p:grpSpPr>
        <p:sp>
          <p:nvSpPr>
            <p:cNvPr id="10" name="Freeform 10"/>
            <p:cNvSpPr/>
            <p:nvPr/>
          </p:nvSpPr>
          <p:spPr>
            <a:xfrm>
              <a:off x="-50800" y="0"/>
              <a:ext cx="6424930" cy="6066790"/>
            </a:xfrm>
            <a:custGeom>
              <a:avLst/>
              <a:gdLst/>
              <a:ahLst/>
              <a:cxnLst/>
              <a:rect l="l" t="t" r="r" b="b"/>
              <a:pathLst>
                <a:path w="6424930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4668520" y="6066790"/>
                  </a:lnTo>
                  <a:lnTo>
                    <a:pt x="4668520" y="0"/>
                  </a:lnTo>
                  <a:lnTo>
                    <a:pt x="1692910" y="0"/>
                  </a:lnTo>
                  <a:close/>
                  <a:moveTo>
                    <a:pt x="5125720" y="0"/>
                  </a:moveTo>
                  <a:lnTo>
                    <a:pt x="4668520" y="0"/>
                  </a:lnTo>
                  <a:lnTo>
                    <a:pt x="4668520" y="6065520"/>
                  </a:lnTo>
                  <a:lnTo>
                    <a:pt x="4678680" y="6065520"/>
                  </a:lnTo>
                  <a:cubicBezTo>
                    <a:pt x="5417820" y="6065520"/>
                    <a:pt x="6066790" y="5462270"/>
                    <a:pt x="6120130" y="4725670"/>
                  </a:cubicBezTo>
                  <a:lnTo>
                    <a:pt x="6370320" y="1338580"/>
                  </a:lnTo>
                  <a:cubicBezTo>
                    <a:pt x="6424930" y="603250"/>
                    <a:pt x="5864860" y="0"/>
                    <a:pt x="5125720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7557A4"/>
            </a:solidFill>
          </p:spPr>
        </p:sp>
      </p:grpSp>
      <p:grpSp>
        <p:nvGrpSpPr>
          <p:cNvPr id="11" name="Group 11"/>
          <p:cNvGrpSpPr/>
          <p:nvPr/>
        </p:nvGrpSpPr>
        <p:grpSpPr>
          <a:xfrm rot="-5400000">
            <a:off x="15129668" y="6106472"/>
            <a:ext cx="1982042" cy="1901232"/>
            <a:chOff x="0" y="0"/>
            <a:chExt cx="6323330" cy="6065520"/>
          </a:xfrm>
        </p:grpSpPr>
        <p:sp>
          <p:nvSpPr>
            <p:cNvPr id="12" name="Freeform 12"/>
            <p:cNvSpPr/>
            <p:nvPr/>
          </p:nvSpPr>
          <p:spPr>
            <a:xfrm>
              <a:off x="-50800" y="0"/>
              <a:ext cx="6424930" cy="6066790"/>
            </a:xfrm>
            <a:custGeom>
              <a:avLst/>
              <a:gdLst/>
              <a:ahLst/>
              <a:cxnLst/>
              <a:rect l="l" t="t" r="r" b="b"/>
              <a:pathLst>
                <a:path w="6424930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4668520" y="6066790"/>
                  </a:lnTo>
                  <a:lnTo>
                    <a:pt x="4668520" y="0"/>
                  </a:lnTo>
                  <a:lnTo>
                    <a:pt x="1692910" y="0"/>
                  </a:lnTo>
                  <a:close/>
                  <a:moveTo>
                    <a:pt x="5125720" y="0"/>
                  </a:moveTo>
                  <a:lnTo>
                    <a:pt x="4668520" y="0"/>
                  </a:lnTo>
                  <a:lnTo>
                    <a:pt x="4668520" y="6065520"/>
                  </a:lnTo>
                  <a:lnTo>
                    <a:pt x="4678680" y="6065520"/>
                  </a:lnTo>
                  <a:cubicBezTo>
                    <a:pt x="5417820" y="6065520"/>
                    <a:pt x="6066790" y="5462270"/>
                    <a:pt x="6120130" y="4725670"/>
                  </a:cubicBezTo>
                  <a:lnTo>
                    <a:pt x="6370320" y="1338580"/>
                  </a:lnTo>
                  <a:cubicBezTo>
                    <a:pt x="6424930" y="603250"/>
                    <a:pt x="5864860" y="0"/>
                    <a:pt x="5125720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7557A4"/>
            </a:solidFill>
          </p:spPr>
        </p:sp>
      </p:grpSp>
      <p:grpSp>
        <p:nvGrpSpPr>
          <p:cNvPr id="13" name="Group 13"/>
          <p:cNvGrpSpPr/>
          <p:nvPr/>
        </p:nvGrpSpPr>
        <p:grpSpPr>
          <a:xfrm rot="-5400000">
            <a:off x="15129668" y="8002064"/>
            <a:ext cx="1982042" cy="1901232"/>
            <a:chOff x="0" y="0"/>
            <a:chExt cx="6323330" cy="6065520"/>
          </a:xfrm>
        </p:grpSpPr>
        <p:sp>
          <p:nvSpPr>
            <p:cNvPr id="14" name="Freeform 14"/>
            <p:cNvSpPr/>
            <p:nvPr/>
          </p:nvSpPr>
          <p:spPr>
            <a:xfrm>
              <a:off x="-50800" y="0"/>
              <a:ext cx="6424930" cy="6066790"/>
            </a:xfrm>
            <a:custGeom>
              <a:avLst/>
              <a:gdLst/>
              <a:ahLst/>
              <a:cxnLst/>
              <a:rect l="l" t="t" r="r" b="b"/>
              <a:pathLst>
                <a:path w="6424930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4668520" y="6066790"/>
                  </a:lnTo>
                  <a:lnTo>
                    <a:pt x="4668520" y="0"/>
                  </a:lnTo>
                  <a:lnTo>
                    <a:pt x="1692910" y="0"/>
                  </a:lnTo>
                  <a:close/>
                  <a:moveTo>
                    <a:pt x="5125720" y="0"/>
                  </a:moveTo>
                  <a:lnTo>
                    <a:pt x="4668520" y="0"/>
                  </a:lnTo>
                  <a:lnTo>
                    <a:pt x="4668520" y="6065520"/>
                  </a:lnTo>
                  <a:lnTo>
                    <a:pt x="4678680" y="6065520"/>
                  </a:lnTo>
                  <a:cubicBezTo>
                    <a:pt x="5417820" y="6065520"/>
                    <a:pt x="6066790" y="5462270"/>
                    <a:pt x="6120130" y="4725670"/>
                  </a:cubicBezTo>
                  <a:lnTo>
                    <a:pt x="6370320" y="1338580"/>
                  </a:lnTo>
                  <a:cubicBezTo>
                    <a:pt x="6424930" y="603250"/>
                    <a:pt x="5864860" y="0"/>
                    <a:pt x="5125720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7557A4"/>
            </a:solidFill>
          </p:spPr>
        </p:sp>
      </p:grpSp>
      <p:sp>
        <p:nvSpPr>
          <p:cNvPr id="15" name="Freeform 15"/>
          <p:cNvSpPr/>
          <p:nvPr/>
        </p:nvSpPr>
        <p:spPr>
          <a:xfrm>
            <a:off x="1525854" y="355434"/>
            <a:ext cx="14760891" cy="9626707"/>
          </a:xfrm>
          <a:custGeom>
            <a:avLst/>
            <a:gdLst/>
            <a:ahLst/>
            <a:cxnLst/>
            <a:rect l="l" t="t" r="r" b="b"/>
            <a:pathLst>
              <a:path w="14760891" h="9626707">
                <a:moveTo>
                  <a:pt x="0" y="0"/>
                </a:moveTo>
                <a:lnTo>
                  <a:pt x="14760891" y="0"/>
                </a:lnTo>
                <a:lnTo>
                  <a:pt x="14760891" y="9626707"/>
                </a:lnTo>
                <a:lnTo>
                  <a:pt x="0" y="96267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299" t="-14216" r="-10299" b="-15109"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1733241" y="1273039"/>
            <a:ext cx="6380436" cy="2983886"/>
            <a:chOff x="0" y="0"/>
            <a:chExt cx="2243897" cy="104938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243897" cy="1049385"/>
            </a:xfrm>
            <a:custGeom>
              <a:avLst/>
              <a:gdLst/>
              <a:ahLst/>
              <a:cxnLst/>
              <a:rect l="l" t="t" r="r" b="b"/>
              <a:pathLst>
                <a:path w="2243897" h="1049385">
                  <a:moveTo>
                    <a:pt x="0" y="0"/>
                  </a:moveTo>
                  <a:lnTo>
                    <a:pt x="2243897" y="0"/>
                  </a:lnTo>
                  <a:lnTo>
                    <a:pt x="2243897" y="1049385"/>
                  </a:lnTo>
                  <a:lnTo>
                    <a:pt x="0" y="1049385"/>
                  </a:lnTo>
                  <a:close/>
                </a:path>
              </a:pathLst>
            </a:custGeom>
            <a:solidFill>
              <a:srgbClr val="DBC6FE">
                <a:alpha val="49804"/>
              </a:srgbClr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1733241" y="7529842"/>
            <a:ext cx="6380436" cy="2220573"/>
            <a:chOff x="0" y="0"/>
            <a:chExt cx="2243897" cy="78094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243897" cy="780940"/>
            </a:xfrm>
            <a:custGeom>
              <a:avLst/>
              <a:gdLst/>
              <a:ahLst/>
              <a:cxnLst/>
              <a:rect l="l" t="t" r="r" b="b"/>
              <a:pathLst>
                <a:path w="2243897" h="780940">
                  <a:moveTo>
                    <a:pt x="0" y="0"/>
                  </a:moveTo>
                  <a:lnTo>
                    <a:pt x="2243897" y="0"/>
                  </a:lnTo>
                  <a:lnTo>
                    <a:pt x="2243897" y="780940"/>
                  </a:lnTo>
                  <a:lnTo>
                    <a:pt x="0" y="780940"/>
                  </a:lnTo>
                  <a:close/>
                </a:path>
              </a:pathLst>
            </a:custGeom>
            <a:solidFill>
              <a:srgbClr val="7557A4">
                <a:alpha val="49804"/>
              </a:srgbClr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1733241" y="4427261"/>
            <a:ext cx="6380436" cy="2741848"/>
            <a:chOff x="0" y="0"/>
            <a:chExt cx="2243897" cy="964264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243897" cy="964264"/>
            </a:xfrm>
            <a:custGeom>
              <a:avLst/>
              <a:gdLst/>
              <a:ahLst/>
              <a:cxnLst/>
              <a:rect l="l" t="t" r="r" b="b"/>
              <a:pathLst>
                <a:path w="2243897" h="964264">
                  <a:moveTo>
                    <a:pt x="0" y="0"/>
                  </a:moveTo>
                  <a:lnTo>
                    <a:pt x="2243897" y="0"/>
                  </a:lnTo>
                  <a:lnTo>
                    <a:pt x="2243897" y="964264"/>
                  </a:lnTo>
                  <a:lnTo>
                    <a:pt x="0" y="964264"/>
                  </a:lnTo>
                  <a:close/>
                </a:path>
              </a:pathLst>
            </a:custGeom>
            <a:solidFill>
              <a:srgbClr val="8B6CB5">
                <a:alpha val="49804"/>
              </a:srgbClr>
            </a:solidFill>
          </p:spPr>
        </p:sp>
      </p:grpSp>
      <p:sp>
        <p:nvSpPr>
          <p:cNvPr id="22" name="Freeform 22"/>
          <p:cNvSpPr/>
          <p:nvPr/>
        </p:nvSpPr>
        <p:spPr>
          <a:xfrm rot="-2197993">
            <a:off x="10105701" y="3470849"/>
            <a:ext cx="2485720" cy="976210"/>
          </a:xfrm>
          <a:custGeom>
            <a:avLst/>
            <a:gdLst/>
            <a:ahLst/>
            <a:cxnLst/>
            <a:rect l="l" t="t" r="r" b="b"/>
            <a:pathLst>
              <a:path w="2485720" h="976210">
                <a:moveTo>
                  <a:pt x="0" y="0"/>
                </a:moveTo>
                <a:lnTo>
                  <a:pt x="2485720" y="0"/>
                </a:lnTo>
                <a:lnTo>
                  <a:pt x="2485720" y="976210"/>
                </a:lnTo>
                <a:lnTo>
                  <a:pt x="0" y="9762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9665930" y="5442012"/>
            <a:ext cx="237368" cy="237368"/>
          </a:xfrm>
          <a:custGeom>
            <a:avLst/>
            <a:gdLst/>
            <a:ahLst/>
            <a:cxnLst/>
            <a:rect l="l" t="t" r="r" b="b"/>
            <a:pathLst>
              <a:path w="237368" h="237368">
                <a:moveTo>
                  <a:pt x="0" y="0"/>
                </a:moveTo>
                <a:lnTo>
                  <a:pt x="237368" y="0"/>
                </a:lnTo>
                <a:lnTo>
                  <a:pt x="237368" y="237367"/>
                </a:lnTo>
                <a:lnTo>
                  <a:pt x="0" y="2373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1866178" y="454824"/>
            <a:ext cx="6247498" cy="657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50"/>
              </a:lnSpc>
            </a:pPr>
            <a:r>
              <a:rPr lang="en-US" sz="3750" u="sng">
                <a:solidFill>
                  <a:srgbClr val="000000"/>
                </a:solidFill>
                <a:latin typeface="Canva Student Font"/>
              </a:rPr>
              <a:t>Upcoming Class of 2028 Events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910237" y="1376273"/>
            <a:ext cx="6060736" cy="2689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80"/>
              </a:lnSpc>
            </a:pPr>
            <a:r>
              <a:rPr lang="en-US" sz="3057">
                <a:solidFill>
                  <a:srgbClr val="000000"/>
                </a:solidFill>
                <a:latin typeface="Benedict"/>
              </a:rPr>
              <a:t>Course Scheduling Activities - January through June</a:t>
            </a:r>
          </a:p>
          <a:p>
            <a:pPr marL="444753" lvl="1" indent="-222376">
              <a:lnSpc>
                <a:spcPts val="2883"/>
              </a:lnSpc>
              <a:buFont typeface="Arial"/>
              <a:buChar char="•"/>
            </a:pPr>
            <a:r>
              <a:rPr lang="en-US" sz="2059">
                <a:solidFill>
                  <a:srgbClr val="000000"/>
                </a:solidFill>
                <a:latin typeface="Now"/>
              </a:rPr>
              <a:t>Meetings with 8th graders </a:t>
            </a:r>
          </a:p>
          <a:p>
            <a:pPr marL="444753" lvl="1" indent="-222376">
              <a:lnSpc>
                <a:spcPts val="2883"/>
              </a:lnSpc>
              <a:buFont typeface="Arial"/>
              <a:buChar char="•"/>
            </a:pPr>
            <a:r>
              <a:rPr lang="en-US" sz="2059">
                <a:solidFill>
                  <a:srgbClr val="000000"/>
                </a:solidFill>
                <a:latin typeface="Now"/>
              </a:rPr>
              <a:t>Teacher Recommendations</a:t>
            </a:r>
          </a:p>
          <a:p>
            <a:pPr marL="444753" lvl="1" indent="-222376">
              <a:lnSpc>
                <a:spcPts val="2883"/>
              </a:lnSpc>
              <a:buFont typeface="Arial"/>
              <a:buChar char="•"/>
            </a:pPr>
            <a:r>
              <a:rPr lang="en-US" sz="2059">
                <a:solidFill>
                  <a:srgbClr val="000000"/>
                </a:solidFill>
                <a:latin typeface="Now"/>
              </a:rPr>
              <a:t>Formal Course Selection Meetings</a:t>
            </a:r>
          </a:p>
          <a:p>
            <a:pPr marL="444753" lvl="1" indent="-222376">
              <a:lnSpc>
                <a:spcPts val="2883"/>
              </a:lnSpc>
              <a:buFont typeface="Arial"/>
              <a:buChar char="•"/>
            </a:pPr>
            <a:r>
              <a:rPr lang="en-US" sz="2059">
                <a:solidFill>
                  <a:srgbClr val="000000"/>
                </a:solidFill>
                <a:latin typeface="Now"/>
              </a:rPr>
              <a:t>WL Placement Test &amp; Waiver Windows</a:t>
            </a:r>
          </a:p>
          <a:p>
            <a:pPr marL="444753" lvl="1" indent="-222376">
              <a:lnSpc>
                <a:spcPts val="2883"/>
              </a:lnSpc>
              <a:buFont typeface="Arial"/>
              <a:buChar char="•"/>
            </a:pPr>
            <a:r>
              <a:rPr lang="en-US" sz="2059">
                <a:solidFill>
                  <a:srgbClr val="000000"/>
                </a:solidFill>
                <a:latin typeface="Now"/>
              </a:rPr>
              <a:t>Schedule Release</a:t>
            </a:r>
          </a:p>
          <a:p>
            <a:pPr>
              <a:lnSpc>
                <a:spcPts val="2740"/>
              </a:lnSpc>
            </a:pPr>
            <a:endParaRPr lang="en-US" sz="2059">
              <a:solidFill>
                <a:srgbClr val="000000"/>
              </a:solidFill>
              <a:latin typeface="Now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910237" y="7711443"/>
            <a:ext cx="5972618" cy="12412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80"/>
              </a:lnSpc>
            </a:pPr>
            <a:r>
              <a:rPr lang="en-US" sz="3057">
                <a:solidFill>
                  <a:srgbClr val="000000"/>
                </a:solidFill>
                <a:latin typeface="Benedict"/>
              </a:rPr>
              <a:t>High School Begins - September</a:t>
            </a:r>
          </a:p>
          <a:p>
            <a:pPr marL="444193" lvl="1" indent="-222096">
              <a:lnSpc>
                <a:spcPts val="2880"/>
              </a:lnSpc>
              <a:buFont typeface="Arial"/>
              <a:buChar char="•"/>
            </a:pPr>
            <a:r>
              <a:rPr lang="en-US" sz="2057">
                <a:solidFill>
                  <a:srgbClr val="000000"/>
                </a:solidFill>
                <a:latin typeface="Now"/>
              </a:rPr>
              <a:t>Officially become a Bulldog!</a:t>
            </a:r>
          </a:p>
          <a:p>
            <a:pPr>
              <a:lnSpc>
                <a:spcPts val="2740"/>
              </a:lnSpc>
            </a:pPr>
            <a:endParaRPr lang="en-US" sz="2057">
              <a:solidFill>
                <a:srgbClr val="000000"/>
              </a:solidFill>
              <a:latin typeface="Now"/>
            </a:endParaRPr>
          </a:p>
        </p:txBody>
      </p:sp>
      <p:sp>
        <p:nvSpPr>
          <p:cNvPr id="27" name="TextBox 27"/>
          <p:cNvSpPr txBox="1"/>
          <p:nvPr/>
        </p:nvSpPr>
        <p:spPr>
          <a:xfrm rot="5400000">
            <a:off x="15817826" y="1169108"/>
            <a:ext cx="1632818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9"/>
              </a:lnSpc>
            </a:pPr>
            <a:r>
              <a:rPr lang="en-US" sz="2099">
                <a:solidFill>
                  <a:srgbClr val="000000"/>
                </a:solidFill>
                <a:latin typeface="Now"/>
              </a:rPr>
              <a:t>section 1</a:t>
            </a:r>
          </a:p>
        </p:txBody>
      </p:sp>
      <p:sp>
        <p:nvSpPr>
          <p:cNvPr id="28" name="TextBox 28"/>
          <p:cNvSpPr txBox="1"/>
          <p:nvPr/>
        </p:nvSpPr>
        <p:spPr>
          <a:xfrm rot="5400000">
            <a:off x="15817826" y="4983412"/>
            <a:ext cx="1632818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9"/>
              </a:lnSpc>
            </a:pPr>
            <a:r>
              <a:rPr lang="en-US" sz="2099">
                <a:solidFill>
                  <a:srgbClr val="000000"/>
                </a:solidFill>
                <a:latin typeface="Now"/>
              </a:rPr>
              <a:t>section 3</a:t>
            </a:r>
          </a:p>
        </p:txBody>
      </p:sp>
      <p:sp>
        <p:nvSpPr>
          <p:cNvPr id="29" name="TextBox 29"/>
          <p:cNvSpPr txBox="1"/>
          <p:nvPr/>
        </p:nvSpPr>
        <p:spPr>
          <a:xfrm rot="5400000">
            <a:off x="15817826" y="6879416"/>
            <a:ext cx="1632818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9"/>
              </a:lnSpc>
            </a:pPr>
            <a:r>
              <a:rPr lang="en-US" sz="2099">
                <a:solidFill>
                  <a:srgbClr val="000000"/>
                </a:solidFill>
                <a:latin typeface="Now"/>
              </a:rPr>
              <a:t>section 4</a:t>
            </a:r>
          </a:p>
        </p:txBody>
      </p:sp>
      <p:sp>
        <p:nvSpPr>
          <p:cNvPr id="30" name="TextBox 30"/>
          <p:cNvSpPr txBox="1"/>
          <p:nvPr/>
        </p:nvSpPr>
        <p:spPr>
          <a:xfrm rot="5400000">
            <a:off x="15817826" y="8746156"/>
            <a:ext cx="1632818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9"/>
              </a:lnSpc>
            </a:pPr>
            <a:r>
              <a:rPr lang="en-US" sz="2099">
                <a:solidFill>
                  <a:srgbClr val="000000"/>
                </a:solidFill>
                <a:latin typeface="Now"/>
              </a:rPr>
              <a:t>section 5</a:t>
            </a:r>
          </a:p>
        </p:txBody>
      </p:sp>
      <p:sp>
        <p:nvSpPr>
          <p:cNvPr id="31" name="TextBox 31"/>
          <p:cNvSpPr txBox="1"/>
          <p:nvPr/>
        </p:nvSpPr>
        <p:spPr>
          <a:xfrm rot="5400000">
            <a:off x="15817826" y="3070082"/>
            <a:ext cx="1632818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9"/>
              </a:lnSpc>
            </a:pPr>
            <a:r>
              <a:rPr lang="en-US" sz="2099">
                <a:solidFill>
                  <a:srgbClr val="000000"/>
                </a:solidFill>
                <a:latin typeface="Now"/>
              </a:rPr>
              <a:t>section 2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866178" y="4537422"/>
            <a:ext cx="6247498" cy="2689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80"/>
              </a:lnSpc>
            </a:pPr>
            <a:r>
              <a:rPr lang="en-US" sz="3057">
                <a:solidFill>
                  <a:srgbClr val="000000"/>
                </a:solidFill>
                <a:latin typeface="Benedict"/>
              </a:rPr>
              <a:t>Freshman Orientation &amp; Parent Night - August</a:t>
            </a:r>
          </a:p>
          <a:p>
            <a:pPr marL="444193" lvl="1" indent="-222096">
              <a:lnSpc>
                <a:spcPts val="2880"/>
              </a:lnSpc>
              <a:buFont typeface="Arial"/>
              <a:buChar char="•"/>
            </a:pPr>
            <a:r>
              <a:rPr lang="en-US" sz="2057">
                <a:solidFill>
                  <a:srgbClr val="000000"/>
                </a:solidFill>
                <a:latin typeface="Now"/>
              </a:rPr>
              <a:t>Technology intro and Chromebook distribution</a:t>
            </a:r>
          </a:p>
          <a:p>
            <a:pPr marL="444193" lvl="1" indent="-222096">
              <a:lnSpc>
                <a:spcPts val="2880"/>
              </a:lnSpc>
              <a:buFont typeface="Arial"/>
              <a:buChar char="•"/>
            </a:pPr>
            <a:r>
              <a:rPr lang="en-US" sz="2057">
                <a:solidFill>
                  <a:srgbClr val="000000"/>
                </a:solidFill>
                <a:latin typeface="Now"/>
              </a:rPr>
              <a:t>Meet and greet with administrators and counselors</a:t>
            </a:r>
          </a:p>
          <a:p>
            <a:pPr marL="444193" lvl="1" indent="-222096">
              <a:lnSpc>
                <a:spcPts val="2880"/>
              </a:lnSpc>
              <a:buFont typeface="Arial"/>
              <a:buChar char="•"/>
            </a:pPr>
            <a:r>
              <a:rPr lang="en-US" sz="2057">
                <a:solidFill>
                  <a:srgbClr val="000000"/>
                </a:solidFill>
                <a:latin typeface="Now"/>
              </a:rPr>
              <a:t>Discussion of high school expectations</a:t>
            </a:r>
          </a:p>
          <a:p>
            <a:pPr>
              <a:lnSpc>
                <a:spcPts val="2740"/>
              </a:lnSpc>
            </a:pPr>
            <a:endParaRPr lang="en-US" sz="2057">
              <a:solidFill>
                <a:srgbClr val="000000"/>
              </a:solidFill>
              <a:latin typeface="Now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10059953" y="4776748"/>
            <a:ext cx="6060736" cy="4261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80"/>
              </a:lnSpc>
            </a:pPr>
            <a:endParaRPr/>
          </a:p>
          <a:p>
            <a:pPr>
              <a:lnSpc>
                <a:spcPts val="3720"/>
              </a:lnSpc>
            </a:pPr>
            <a:r>
              <a:rPr lang="en-US" sz="2657">
                <a:solidFill>
                  <a:srgbClr val="000000"/>
                </a:solidFill>
                <a:latin typeface="Now"/>
              </a:rPr>
              <a:t>Registration Reminders </a:t>
            </a:r>
          </a:p>
          <a:p>
            <a:pPr>
              <a:lnSpc>
                <a:spcPts val="3720"/>
              </a:lnSpc>
            </a:pPr>
            <a:endParaRPr lang="en-US" sz="2657">
              <a:solidFill>
                <a:srgbClr val="000000"/>
              </a:solidFill>
              <a:latin typeface="Now"/>
            </a:endParaRPr>
          </a:p>
          <a:p>
            <a:pPr>
              <a:lnSpc>
                <a:spcPts val="3720"/>
              </a:lnSpc>
            </a:pPr>
            <a:r>
              <a:rPr lang="en-US" sz="2657">
                <a:solidFill>
                  <a:srgbClr val="000000"/>
                </a:solidFill>
                <a:latin typeface="Now"/>
              </a:rPr>
              <a:t>The Transition to High School</a:t>
            </a:r>
          </a:p>
          <a:p>
            <a:pPr>
              <a:lnSpc>
                <a:spcPts val="3720"/>
              </a:lnSpc>
            </a:pPr>
            <a:endParaRPr lang="en-US" sz="2657">
              <a:solidFill>
                <a:srgbClr val="000000"/>
              </a:solidFill>
              <a:latin typeface="Now"/>
            </a:endParaRPr>
          </a:p>
          <a:p>
            <a:pPr>
              <a:lnSpc>
                <a:spcPts val="3720"/>
              </a:lnSpc>
            </a:pPr>
            <a:r>
              <a:rPr lang="en-US" sz="2657">
                <a:solidFill>
                  <a:srgbClr val="000000"/>
                </a:solidFill>
                <a:latin typeface="Now"/>
              </a:rPr>
              <a:t>Mapping out 9th Grade-Course Selection &amp; Program of Studies</a:t>
            </a:r>
          </a:p>
          <a:p>
            <a:pPr>
              <a:lnSpc>
                <a:spcPts val="3720"/>
              </a:lnSpc>
            </a:pPr>
            <a:endParaRPr lang="en-US" sz="2657">
              <a:solidFill>
                <a:srgbClr val="000000"/>
              </a:solidFill>
              <a:latin typeface="Now"/>
            </a:endParaRPr>
          </a:p>
          <a:p>
            <a:pPr>
              <a:lnSpc>
                <a:spcPts val="3720"/>
              </a:lnSpc>
            </a:pPr>
            <a:r>
              <a:rPr lang="en-US" sz="2657">
                <a:solidFill>
                  <a:srgbClr val="000000"/>
                </a:solidFill>
                <a:latin typeface="Now"/>
              </a:rPr>
              <a:t>The 4 Year Vision</a:t>
            </a:r>
          </a:p>
        </p:txBody>
      </p:sp>
      <p:sp>
        <p:nvSpPr>
          <p:cNvPr id="34" name="TextBox 34"/>
          <p:cNvSpPr txBox="1"/>
          <p:nvPr/>
        </p:nvSpPr>
        <p:spPr>
          <a:xfrm rot="-744544">
            <a:off x="11550964" y="1063955"/>
            <a:ext cx="4566175" cy="2066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74"/>
              </a:lnSpc>
            </a:pPr>
            <a:r>
              <a:rPr lang="en-US" sz="8749">
                <a:solidFill>
                  <a:srgbClr val="000000"/>
                </a:solidFill>
                <a:latin typeface="Gagalin"/>
              </a:rPr>
              <a:t>Tonight's </a:t>
            </a:r>
          </a:p>
          <a:p>
            <a:pPr algn="ctr">
              <a:lnSpc>
                <a:spcPts val="7874"/>
              </a:lnSpc>
            </a:pPr>
            <a:r>
              <a:rPr lang="en-US" sz="8749">
                <a:solidFill>
                  <a:srgbClr val="000000"/>
                </a:solidFill>
                <a:latin typeface="Gagalin"/>
              </a:rPr>
              <a:t>Goals...</a:t>
            </a:r>
          </a:p>
        </p:txBody>
      </p:sp>
      <p:sp>
        <p:nvSpPr>
          <p:cNvPr id="35" name="Freeform 35"/>
          <p:cNvSpPr/>
          <p:nvPr/>
        </p:nvSpPr>
        <p:spPr>
          <a:xfrm>
            <a:off x="9665930" y="6378796"/>
            <a:ext cx="237368" cy="237368"/>
          </a:xfrm>
          <a:custGeom>
            <a:avLst/>
            <a:gdLst/>
            <a:ahLst/>
            <a:cxnLst/>
            <a:rect l="l" t="t" r="r" b="b"/>
            <a:pathLst>
              <a:path w="237368" h="237368">
                <a:moveTo>
                  <a:pt x="0" y="0"/>
                </a:moveTo>
                <a:lnTo>
                  <a:pt x="237368" y="0"/>
                </a:lnTo>
                <a:lnTo>
                  <a:pt x="237368" y="237368"/>
                </a:lnTo>
                <a:lnTo>
                  <a:pt x="0" y="2373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9665930" y="7292474"/>
            <a:ext cx="237368" cy="237368"/>
          </a:xfrm>
          <a:custGeom>
            <a:avLst/>
            <a:gdLst/>
            <a:ahLst/>
            <a:cxnLst/>
            <a:rect l="l" t="t" r="r" b="b"/>
            <a:pathLst>
              <a:path w="237368" h="237368">
                <a:moveTo>
                  <a:pt x="0" y="0"/>
                </a:moveTo>
                <a:lnTo>
                  <a:pt x="237368" y="0"/>
                </a:lnTo>
                <a:lnTo>
                  <a:pt x="237368" y="237368"/>
                </a:lnTo>
                <a:lnTo>
                  <a:pt x="0" y="2373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9665930" y="8715312"/>
            <a:ext cx="237368" cy="237368"/>
          </a:xfrm>
          <a:custGeom>
            <a:avLst/>
            <a:gdLst/>
            <a:ahLst/>
            <a:cxnLst/>
            <a:rect l="l" t="t" r="r" b="b"/>
            <a:pathLst>
              <a:path w="237368" h="237368">
                <a:moveTo>
                  <a:pt x="0" y="0"/>
                </a:moveTo>
                <a:lnTo>
                  <a:pt x="237368" y="0"/>
                </a:lnTo>
                <a:lnTo>
                  <a:pt x="237368" y="237368"/>
                </a:lnTo>
                <a:lnTo>
                  <a:pt x="0" y="2373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409" t="-8142" r="-845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16695" y="94943"/>
            <a:ext cx="15402839" cy="10137748"/>
            <a:chOff x="0" y="0"/>
            <a:chExt cx="5210343" cy="342931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210343" cy="3429313"/>
            </a:xfrm>
            <a:custGeom>
              <a:avLst/>
              <a:gdLst/>
              <a:ahLst/>
              <a:cxnLst/>
              <a:rect l="l" t="t" r="r" b="b"/>
              <a:pathLst>
                <a:path w="5210343" h="3429313">
                  <a:moveTo>
                    <a:pt x="5085883" y="3429312"/>
                  </a:moveTo>
                  <a:lnTo>
                    <a:pt x="124460" y="3429312"/>
                  </a:lnTo>
                  <a:cubicBezTo>
                    <a:pt x="55880" y="3429312"/>
                    <a:pt x="0" y="3373432"/>
                    <a:pt x="0" y="330485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085883" y="0"/>
                  </a:lnTo>
                  <a:cubicBezTo>
                    <a:pt x="5154463" y="0"/>
                    <a:pt x="5210343" y="55880"/>
                    <a:pt x="5210343" y="124460"/>
                  </a:cubicBezTo>
                  <a:lnTo>
                    <a:pt x="5210343" y="3304853"/>
                  </a:lnTo>
                  <a:cubicBezTo>
                    <a:pt x="5210343" y="3373432"/>
                    <a:pt x="5154463" y="3429313"/>
                    <a:pt x="5085883" y="3429313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5" name="Group 5"/>
          <p:cNvGrpSpPr/>
          <p:nvPr/>
        </p:nvGrpSpPr>
        <p:grpSpPr>
          <a:xfrm rot="-5400000">
            <a:off x="15147350" y="2318643"/>
            <a:ext cx="1982042" cy="1901232"/>
            <a:chOff x="0" y="0"/>
            <a:chExt cx="6323330" cy="6065520"/>
          </a:xfrm>
        </p:grpSpPr>
        <p:sp>
          <p:nvSpPr>
            <p:cNvPr id="6" name="Freeform 6"/>
            <p:cNvSpPr/>
            <p:nvPr/>
          </p:nvSpPr>
          <p:spPr>
            <a:xfrm>
              <a:off x="-50800" y="0"/>
              <a:ext cx="6424930" cy="6066790"/>
            </a:xfrm>
            <a:custGeom>
              <a:avLst/>
              <a:gdLst/>
              <a:ahLst/>
              <a:cxnLst/>
              <a:rect l="l" t="t" r="r" b="b"/>
              <a:pathLst>
                <a:path w="6424930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4668520" y="6066790"/>
                  </a:lnTo>
                  <a:lnTo>
                    <a:pt x="4668520" y="0"/>
                  </a:lnTo>
                  <a:lnTo>
                    <a:pt x="1692910" y="0"/>
                  </a:lnTo>
                  <a:close/>
                  <a:moveTo>
                    <a:pt x="5125720" y="0"/>
                  </a:moveTo>
                  <a:lnTo>
                    <a:pt x="4668520" y="0"/>
                  </a:lnTo>
                  <a:lnTo>
                    <a:pt x="4668520" y="6065520"/>
                  </a:lnTo>
                  <a:lnTo>
                    <a:pt x="4678680" y="6065520"/>
                  </a:lnTo>
                  <a:cubicBezTo>
                    <a:pt x="5417820" y="6065520"/>
                    <a:pt x="6066790" y="5462270"/>
                    <a:pt x="6120130" y="4725670"/>
                  </a:cubicBezTo>
                  <a:lnTo>
                    <a:pt x="6370320" y="1338580"/>
                  </a:lnTo>
                  <a:cubicBezTo>
                    <a:pt x="6424930" y="603250"/>
                    <a:pt x="5864860" y="0"/>
                    <a:pt x="5125720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7557A4"/>
            </a:solidFill>
          </p:spPr>
        </p:sp>
      </p:grpSp>
      <p:grpSp>
        <p:nvGrpSpPr>
          <p:cNvPr id="7" name="Group 7"/>
          <p:cNvGrpSpPr/>
          <p:nvPr/>
        </p:nvGrpSpPr>
        <p:grpSpPr>
          <a:xfrm rot="-5400000">
            <a:off x="15147350" y="4213202"/>
            <a:ext cx="1982042" cy="1901232"/>
            <a:chOff x="0" y="0"/>
            <a:chExt cx="6323330" cy="6065520"/>
          </a:xfrm>
        </p:grpSpPr>
        <p:sp>
          <p:nvSpPr>
            <p:cNvPr id="8" name="Freeform 8"/>
            <p:cNvSpPr/>
            <p:nvPr/>
          </p:nvSpPr>
          <p:spPr>
            <a:xfrm>
              <a:off x="-50800" y="0"/>
              <a:ext cx="6424930" cy="6066790"/>
            </a:xfrm>
            <a:custGeom>
              <a:avLst/>
              <a:gdLst/>
              <a:ahLst/>
              <a:cxnLst/>
              <a:rect l="l" t="t" r="r" b="b"/>
              <a:pathLst>
                <a:path w="6424930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4668520" y="6066790"/>
                  </a:lnTo>
                  <a:lnTo>
                    <a:pt x="4668520" y="0"/>
                  </a:lnTo>
                  <a:lnTo>
                    <a:pt x="1692910" y="0"/>
                  </a:lnTo>
                  <a:close/>
                  <a:moveTo>
                    <a:pt x="5125720" y="0"/>
                  </a:moveTo>
                  <a:lnTo>
                    <a:pt x="4668520" y="0"/>
                  </a:lnTo>
                  <a:lnTo>
                    <a:pt x="4668520" y="6065520"/>
                  </a:lnTo>
                  <a:lnTo>
                    <a:pt x="4678680" y="6065520"/>
                  </a:lnTo>
                  <a:cubicBezTo>
                    <a:pt x="5417820" y="6065520"/>
                    <a:pt x="6066790" y="5462270"/>
                    <a:pt x="6120130" y="4725670"/>
                  </a:cubicBezTo>
                  <a:lnTo>
                    <a:pt x="6370320" y="1338580"/>
                  </a:lnTo>
                  <a:cubicBezTo>
                    <a:pt x="6424930" y="603250"/>
                    <a:pt x="5864860" y="0"/>
                    <a:pt x="5125720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7557A4"/>
            </a:solidFill>
          </p:spPr>
        </p:sp>
      </p:grpSp>
      <p:grpSp>
        <p:nvGrpSpPr>
          <p:cNvPr id="9" name="Group 9"/>
          <p:cNvGrpSpPr/>
          <p:nvPr/>
        </p:nvGrpSpPr>
        <p:grpSpPr>
          <a:xfrm rot="-5400000">
            <a:off x="15129668" y="6106472"/>
            <a:ext cx="1982042" cy="1901232"/>
            <a:chOff x="0" y="0"/>
            <a:chExt cx="6323330" cy="6065520"/>
          </a:xfrm>
        </p:grpSpPr>
        <p:sp>
          <p:nvSpPr>
            <p:cNvPr id="10" name="Freeform 10"/>
            <p:cNvSpPr/>
            <p:nvPr/>
          </p:nvSpPr>
          <p:spPr>
            <a:xfrm>
              <a:off x="-50800" y="0"/>
              <a:ext cx="6424930" cy="6066790"/>
            </a:xfrm>
            <a:custGeom>
              <a:avLst/>
              <a:gdLst/>
              <a:ahLst/>
              <a:cxnLst/>
              <a:rect l="l" t="t" r="r" b="b"/>
              <a:pathLst>
                <a:path w="6424930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4668520" y="6066790"/>
                  </a:lnTo>
                  <a:lnTo>
                    <a:pt x="4668520" y="0"/>
                  </a:lnTo>
                  <a:lnTo>
                    <a:pt x="1692910" y="0"/>
                  </a:lnTo>
                  <a:close/>
                  <a:moveTo>
                    <a:pt x="5125720" y="0"/>
                  </a:moveTo>
                  <a:lnTo>
                    <a:pt x="4668520" y="0"/>
                  </a:lnTo>
                  <a:lnTo>
                    <a:pt x="4668520" y="6065520"/>
                  </a:lnTo>
                  <a:lnTo>
                    <a:pt x="4678680" y="6065520"/>
                  </a:lnTo>
                  <a:cubicBezTo>
                    <a:pt x="5417820" y="6065520"/>
                    <a:pt x="6066790" y="5462270"/>
                    <a:pt x="6120130" y="4725670"/>
                  </a:cubicBezTo>
                  <a:lnTo>
                    <a:pt x="6370320" y="1338580"/>
                  </a:lnTo>
                  <a:cubicBezTo>
                    <a:pt x="6424930" y="603250"/>
                    <a:pt x="5864860" y="0"/>
                    <a:pt x="5125720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7557A4"/>
            </a:solidFill>
          </p:spPr>
        </p:sp>
      </p:grpSp>
      <p:grpSp>
        <p:nvGrpSpPr>
          <p:cNvPr id="11" name="Group 11"/>
          <p:cNvGrpSpPr/>
          <p:nvPr/>
        </p:nvGrpSpPr>
        <p:grpSpPr>
          <a:xfrm rot="-5400000">
            <a:off x="15129668" y="8002064"/>
            <a:ext cx="1982042" cy="1901232"/>
            <a:chOff x="0" y="0"/>
            <a:chExt cx="6323330" cy="6065520"/>
          </a:xfrm>
        </p:grpSpPr>
        <p:sp>
          <p:nvSpPr>
            <p:cNvPr id="12" name="Freeform 12"/>
            <p:cNvSpPr/>
            <p:nvPr/>
          </p:nvSpPr>
          <p:spPr>
            <a:xfrm>
              <a:off x="-50800" y="0"/>
              <a:ext cx="6424930" cy="6066790"/>
            </a:xfrm>
            <a:custGeom>
              <a:avLst/>
              <a:gdLst/>
              <a:ahLst/>
              <a:cxnLst/>
              <a:rect l="l" t="t" r="r" b="b"/>
              <a:pathLst>
                <a:path w="6424930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4668520" y="6066790"/>
                  </a:lnTo>
                  <a:lnTo>
                    <a:pt x="4668520" y="0"/>
                  </a:lnTo>
                  <a:lnTo>
                    <a:pt x="1692910" y="0"/>
                  </a:lnTo>
                  <a:close/>
                  <a:moveTo>
                    <a:pt x="5125720" y="0"/>
                  </a:moveTo>
                  <a:lnTo>
                    <a:pt x="4668520" y="0"/>
                  </a:lnTo>
                  <a:lnTo>
                    <a:pt x="4668520" y="6065520"/>
                  </a:lnTo>
                  <a:lnTo>
                    <a:pt x="4678680" y="6065520"/>
                  </a:lnTo>
                  <a:cubicBezTo>
                    <a:pt x="5417820" y="6065520"/>
                    <a:pt x="6066790" y="5462270"/>
                    <a:pt x="6120130" y="4725670"/>
                  </a:cubicBezTo>
                  <a:lnTo>
                    <a:pt x="6370320" y="1338580"/>
                  </a:lnTo>
                  <a:cubicBezTo>
                    <a:pt x="6424930" y="603250"/>
                    <a:pt x="5864860" y="0"/>
                    <a:pt x="5125720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7557A4"/>
            </a:solidFill>
          </p:spPr>
        </p:sp>
      </p:grpSp>
      <p:grpSp>
        <p:nvGrpSpPr>
          <p:cNvPr id="13" name="Group 13"/>
          <p:cNvGrpSpPr/>
          <p:nvPr/>
        </p:nvGrpSpPr>
        <p:grpSpPr>
          <a:xfrm rot="5400000">
            <a:off x="903820" y="502568"/>
            <a:ext cx="1931929" cy="1853162"/>
            <a:chOff x="0" y="0"/>
            <a:chExt cx="6323330" cy="6065520"/>
          </a:xfrm>
        </p:grpSpPr>
        <p:sp>
          <p:nvSpPr>
            <p:cNvPr id="14" name="Freeform 14"/>
            <p:cNvSpPr/>
            <p:nvPr/>
          </p:nvSpPr>
          <p:spPr>
            <a:xfrm>
              <a:off x="-50800" y="0"/>
              <a:ext cx="6424930" cy="6066790"/>
            </a:xfrm>
            <a:custGeom>
              <a:avLst/>
              <a:gdLst/>
              <a:ahLst/>
              <a:cxnLst/>
              <a:rect l="l" t="t" r="r" b="b"/>
              <a:pathLst>
                <a:path w="6424930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4668520" y="6066790"/>
                  </a:lnTo>
                  <a:lnTo>
                    <a:pt x="4668520" y="0"/>
                  </a:lnTo>
                  <a:lnTo>
                    <a:pt x="1692910" y="0"/>
                  </a:lnTo>
                  <a:close/>
                  <a:moveTo>
                    <a:pt x="5125720" y="0"/>
                  </a:moveTo>
                  <a:lnTo>
                    <a:pt x="4668520" y="0"/>
                  </a:lnTo>
                  <a:lnTo>
                    <a:pt x="4668520" y="6065520"/>
                  </a:lnTo>
                  <a:lnTo>
                    <a:pt x="4678680" y="6065520"/>
                  </a:lnTo>
                  <a:cubicBezTo>
                    <a:pt x="5417820" y="6065520"/>
                    <a:pt x="6066790" y="5462270"/>
                    <a:pt x="6120130" y="4725670"/>
                  </a:cubicBezTo>
                  <a:lnTo>
                    <a:pt x="6370320" y="1338580"/>
                  </a:lnTo>
                  <a:cubicBezTo>
                    <a:pt x="6424930" y="603250"/>
                    <a:pt x="5864860" y="0"/>
                    <a:pt x="5125720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7557A4"/>
            </a:solidFill>
          </p:spPr>
        </p:sp>
      </p:grpSp>
      <p:sp>
        <p:nvSpPr>
          <p:cNvPr id="15" name="Freeform 15"/>
          <p:cNvSpPr/>
          <p:nvPr/>
        </p:nvSpPr>
        <p:spPr>
          <a:xfrm>
            <a:off x="1525854" y="355434"/>
            <a:ext cx="14760891" cy="9626707"/>
          </a:xfrm>
          <a:custGeom>
            <a:avLst/>
            <a:gdLst/>
            <a:ahLst/>
            <a:cxnLst/>
            <a:rect l="l" t="t" r="r" b="b"/>
            <a:pathLst>
              <a:path w="14760891" h="9626707">
                <a:moveTo>
                  <a:pt x="0" y="0"/>
                </a:moveTo>
                <a:lnTo>
                  <a:pt x="14760891" y="0"/>
                </a:lnTo>
                <a:lnTo>
                  <a:pt x="14760891" y="9626707"/>
                </a:lnTo>
                <a:lnTo>
                  <a:pt x="0" y="96267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299" t="-14216" r="-10299" b="-15109"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1733241" y="1217106"/>
            <a:ext cx="6380436" cy="8528339"/>
            <a:chOff x="0" y="0"/>
            <a:chExt cx="2243897" cy="299928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243897" cy="2999280"/>
            </a:xfrm>
            <a:custGeom>
              <a:avLst/>
              <a:gdLst/>
              <a:ahLst/>
              <a:cxnLst/>
              <a:rect l="l" t="t" r="r" b="b"/>
              <a:pathLst>
                <a:path w="2243897" h="2999280">
                  <a:moveTo>
                    <a:pt x="0" y="0"/>
                  </a:moveTo>
                  <a:lnTo>
                    <a:pt x="2243897" y="0"/>
                  </a:lnTo>
                  <a:lnTo>
                    <a:pt x="2243897" y="2999280"/>
                  </a:lnTo>
                  <a:lnTo>
                    <a:pt x="0" y="2999280"/>
                  </a:lnTo>
                  <a:close/>
                </a:path>
              </a:pathLst>
            </a:custGeom>
            <a:solidFill>
              <a:srgbClr val="DBC6FE">
                <a:alpha val="49804"/>
              </a:srgbClr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9645868" y="1217106"/>
            <a:ext cx="6380436" cy="8528339"/>
            <a:chOff x="0" y="0"/>
            <a:chExt cx="2243897" cy="299928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243897" cy="2999280"/>
            </a:xfrm>
            <a:custGeom>
              <a:avLst/>
              <a:gdLst/>
              <a:ahLst/>
              <a:cxnLst/>
              <a:rect l="l" t="t" r="r" b="b"/>
              <a:pathLst>
                <a:path w="2243897" h="2999280">
                  <a:moveTo>
                    <a:pt x="0" y="0"/>
                  </a:moveTo>
                  <a:lnTo>
                    <a:pt x="2243897" y="0"/>
                  </a:lnTo>
                  <a:lnTo>
                    <a:pt x="2243897" y="2999280"/>
                  </a:lnTo>
                  <a:lnTo>
                    <a:pt x="0" y="2999280"/>
                  </a:lnTo>
                  <a:close/>
                </a:path>
              </a:pathLst>
            </a:custGeom>
            <a:solidFill>
              <a:srgbClr val="DBC6FE">
                <a:alpha val="49804"/>
              </a:srgbClr>
            </a:solidFill>
          </p:spPr>
        </p:sp>
      </p:grpSp>
      <p:sp>
        <p:nvSpPr>
          <p:cNvPr id="20" name="Freeform 20"/>
          <p:cNvSpPr/>
          <p:nvPr/>
        </p:nvSpPr>
        <p:spPr>
          <a:xfrm rot="-1731260">
            <a:off x="6859091" y="1003764"/>
            <a:ext cx="1502808" cy="642109"/>
          </a:xfrm>
          <a:custGeom>
            <a:avLst/>
            <a:gdLst/>
            <a:ahLst/>
            <a:cxnLst/>
            <a:rect l="l" t="t" r="r" b="b"/>
            <a:pathLst>
              <a:path w="1502808" h="642109">
                <a:moveTo>
                  <a:pt x="0" y="0"/>
                </a:moveTo>
                <a:lnTo>
                  <a:pt x="1502809" y="0"/>
                </a:lnTo>
                <a:lnTo>
                  <a:pt x="1502809" y="642109"/>
                </a:lnTo>
                <a:lnTo>
                  <a:pt x="0" y="6421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9645868" y="1213639"/>
            <a:ext cx="3976275" cy="534990"/>
          </a:xfrm>
          <a:custGeom>
            <a:avLst/>
            <a:gdLst/>
            <a:ahLst/>
            <a:cxnLst/>
            <a:rect l="l" t="t" r="r" b="b"/>
            <a:pathLst>
              <a:path w="3976275" h="534990">
                <a:moveTo>
                  <a:pt x="0" y="0"/>
                </a:moveTo>
                <a:lnTo>
                  <a:pt x="3976275" y="0"/>
                </a:lnTo>
                <a:lnTo>
                  <a:pt x="3976275" y="534990"/>
                </a:lnTo>
                <a:lnTo>
                  <a:pt x="0" y="5349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1882647" y="486474"/>
            <a:ext cx="5096089" cy="8980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202"/>
              </a:lnSpc>
            </a:pPr>
            <a:r>
              <a:rPr lang="en-US" sz="5144">
                <a:solidFill>
                  <a:srgbClr val="000000"/>
                </a:solidFill>
                <a:latin typeface="Canva Student Font"/>
              </a:rPr>
              <a:t>Middle School</a:t>
            </a:r>
          </a:p>
        </p:txBody>
      </p:sp>
      <p:sp>
        <p:nvSpPr>
          <p:cNvPr id="23" name="Freeform 23"/>
          <p:cNvSpPr/>
          <p:nvPr/>
        </p:nvSpPr>
        <p:spPr>
          <a:xfrm>
            <a:off x="1882647" y="1230677"/>
            <a:ext cx="3625034" cy="250457"/>
          </a:xfrm>
          <a:custGeom>
            <a:avLst/>
            <a:gdLst/>
            <a:ahLst/>
            <a:cxnLst/>
            <a:rect l="l" t="t" r="r" b="b"/>
            <a:pathLst>
              <a:path w="3625034" h="250457">
                <a:moveTo>
                  <a:pt x="0" y="0"/>
                </a:moveTo>
                <a:lnTo>
                  <a:pt x="3625034" y="0"/>
                </a:lnTo>
                <a:lnTo>
                  <a:pt x="3625034" y="250457"/>
                </a:lnTo>
                <a:lnTo>
                  <a:pt x="0" y="25045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 rot="5400000">
            <a:off x="15817826" y="6879416"/>
            <a:ext cx="1632818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9"/>
              </a:lnSpc>
            </a:pPr>
            <a:r>
              <a:rPr lang="en-US" sz="2099">
                <a:solidFill>
                  <a:srgbClr val="000000"/>
                </a:solidFill>
                <a:latin typeface="Now"/>
              </a:rPr>
              <a:t>section 4</a:t>
            </a:r>
          </a:p>
        </p:txBody>
      </p:sp>
      <p:sp>
        <p:nvSpPr>
          <p:cNvPr id="25" name="TextBox 25"/>
          <p:cNvSpPr txBox="1"/>
          <p:nvPr/>
        </p:nvSpPr>
        <p:spPr>
          <a:xfrm rot="5400000">
            <a:off x="15817826" y="8746156"/>
            <a:ext cx="1632818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9"/>
              </a:lnSpc>
            </a:pPr>
            <a:r>
              <a:rPr lang="en-US" sz="2099">
                <a:solidFill>
                  <a:srgbClr val="000000"/>
                </a:solidFill>
                <a:latin typeface="Now"/>
              </a:rPr>
              <a:t>section 5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960974" y="1808358"/>
            <a:ext cx="5924968" cy="6845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44193" lvl="1" indent="-222096">
              <a:lnSpc>
                <a:spcPts val="2880"/>
              </a:lnSpc>
              <a:buFont typeface="Arial"/>
              <a:buChar char="•"/>
            </a:pPr>
            <a:r>
              <a:rPr lang="en-US" sz="2057">
                <a:solidFill>
                  <a:srgbClr val="000000"/>
                </a:solidFill>
                <a:latin typeface="Now"/>
              </a:rPr>
              <a:t>Needed structure and oversight</a:t>
            </a:r>
          </a:p>
          <a:p>
            <a:pPr>
              <a:lnSpc>
                <a:spcPts val="2880"/>
              </a:lnSpc>
            </a:pPr>
            <a:endParaRPr lang="en-US" sz="2057">
              <a:solidFill>
                <a:srgbClr val="000000"/>
              </a:solidFill>
              <a:latin typeface="Now"/>
            </a:endParaRPr>
          </a:p>
          <a:p>
            <a:pPr marL="444193" lvl="1" indent="-222096">
              <a:lnSpc>
                <a:spcPts val="2880"/>
              </a:lnSpc>
              <a:buFont typeface="Arial"/>
              <a:buChar char="•"/>
            </a:pPr>
            <a:r>
              <a:rPr lang="en-US" sz="2057">
                <a:solidFill>
                  <a:srgbClr val="000000"/>
                </a:solidFill>
                <a:latin typeface="Now"/>
              </a:rPr>
              <a:t>Grade-specific content and student groups</a:t>
            </a:r>
          </a:p>
          <a:p>
            <a:pPr>
              <a:lnSpc>
                <a:spcPts val="2880"/>
              </a:lnSpc>
            </a:pPr>
            <a:endParaRPr lang="en-US" sz="2057">
              <a:solidFill>
                <a:srgbClr val="000000"/>
              </a:solidFill>
              <a:latin typeface="Now"/>
            </a:endParaRPr>
          </a:p>
          <a:p>
            <a:pPr marL="444193" lvl="1" indent="-222096">
              <a:lnSpc>
                <a:spcPts val="2880"/>
              </a:lnSpc>
              <a:buFont typeface="Arial"/>
              <a:buChar char="•"/>
            </a:pPr>
            <a:r>
              <a:rPr lang="en-US" sz="2057">
                <a:solidFill>
                  <a:srgbClr val="000000"/>
                </a:solidFill>
                <a:latin typeface="Now"/>
              </a:rPr>
              <a:t>Predominantly required curricula and introduction to new material</a:t>
            </a:r>
          </a:p>
          <a:p>
            <a:pPr>
              <a:lnSpc>
                <a:spcPts val="2880"/>
              </a:lnSpc>
            </a:pPr>
            <a:endParaRPr lang="en-US" sz="2057">
              <a:solidFill>
                <a:srgbClr val="000000"/>
              </a:solidFill>
              <a:latin typeface="Now"/>
            </a:endParaRPr>
          </a:p>
          <a:p>
            <a:pPr marL="444193" lvl="1" indent="-222096">
              <a:lnSpc>
                <a:spcPts val="2880"/>
              </a:lnSpc>
              <a:buFont typeface="Arial"/>
              <a:buChar char="•"/>
            </a:pPr>
            <a:r>
              <a:rPr lang="en-US" sz="2057">
                <a:solidFill>
                  <a:srgbClr val="000000"/>
                </a:solidFill>
                <a:latin typeface="Now"/>
              </a:rPr>
              <a:t>School-based extracurriculars</a:t>
            </a:r>
          </a:p>
          <a:p>
            <a:pPr>
              <a:lnSpc>
                <a:spcPts val="2880"/>
              </a:lnSpc>
            </a:pPr>
            <a:endParaRPr lang="en-US" sz="2057">
              <a:solidFill>
                <a:srgbClr val="000000"/>
              </a:solidFill>
              <a:latin typeface="Now"/>
            </a:endParaRPr>
          </a:p>
          <a:p>
            <a:pPr marL="444193" lvl="1" indent="-222096">
              <a:lnSpc>
                <a:spcPts val="2880"/>
              </a:lnSpc>
              <a:buFont typeface="Arial"/>
              <a:buChar char="•"/>
            </a:pPr>
            <a:r>
              <a:rPr lang="en-US" sz="2057">
                <a:solidFill>
                  <a:srgbClr val="000000"/>
                </a:solidFill>
                <a:latin typeface="Now"/>
              </a:rPr>
              <a:t>Various forms/genres/types of reading, writing, and analysis in English and Social Studies</a:t>
            </a:r>
          </a:p>
          <a:p>
            <a:pPr>
              <a:lnSpc>
                <a:spcPts val="2880"/>
              </a:lnSpc>
            </a:pPr>
            <a:endParaRPr lang="en-US" sz="2057">
              <a:solidFill>
                <a:srgbClr val="000000"/>
              </a:solidFill>
              <a:latin typeface="Now"/>
            </a:endParaRPr>
          </a:p>
          <a:p>
            <a:pPr marL="444193" lvl="1" indent="-222096">
              <a:lnSpc>
                <a:spcPts val="2880"/>
              </a:lnSpc>
              <a:buFont typeface="Arial"/>
              <a:buChar char="•"/>
            </a:pPr>
            <a:r>
              <a:rPr lang="en-US" sz="2057">
                <a:solidFill>
                  <a:srgbClr val="000000"/>
                </a:solidFill>
                <a:latin typeface="Now"/>
              </a:rPr>
              <a:t>Problem-solving, collaboration, and inquiry in Math and Science</a:t>
            </a:r>
          </a:p>
          <a:p>
            <a:pPr>
              <a:lnSpc>
                <a:spcPts val="2880"/>
              </a:lnSpc>
            </a:pPr>
            <a:endParaRPr lang="en-US" sz="2057">
              <a:solidFill>
                <a:srgbClr val="000000"/>
              </a:solidFill>
              <a:latin typeface="Now"/>
            </a:endParaRPr>
          </a:p>
          <a:p>
            <a:pPr>
              <a:lnSpc>
                <a:spcPts val="2880"/>
              </a:lnSpc>
            </a:pPr>
            <a:endParaRPr lang="en-US" sz="2057">
              <a:solidFill>
                <a:srgbClr val="000000"/>
              </a:solidFill>
              <a:latin typeface="Now"/>
            </a:endParaRPr>
          </a:p>
          <a:p>
            <a:pPr>
              <a:lnSpc>
                <a:spcPts val="2740"/>
              </a:lnSpc>
            </a:pPr>
            <a:endParaRPr lang="en-US" sz="2057">
              <a:solidFill>
                <a:srgbClr val="000000"/>
              </a:solidFill>
              <a:latin typeface="Now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9907351" y="486474"/>
            <a:ext cx="3714792" cy="8978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09"/>
              </a:lnSpc>
            </a:pPr>
            <a:r>
              <a:rPr lang="en-US" sz="5149">
                <a:solidFill>
                  <a:srgbClr val="000000"/>
                </a:solidFill>
                <a:latin typeface="Canva Student Font"/>
              </a:rPr>
              <a:t>High School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9795274" y="1930530"/>
            <a:ext cx="5945856" cy="90345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44193" lvl="1" indent="-222096">
              <a:lnSpc>
                <a:spcPts val="2880"/>
              </a:lnSpc>
              <a:buFont typeface="Arial"/>
              <a:buChar char="•"/>
            </a:pPr>
            <a:r>
              <a:rPr lang="en-US" sz="2057">
                <a:solidFill>
                  <a:srgbClr val="000000"/>
                </a:solidFill>
                <a:latin typeface="Now"/>
              </a:rPr>
              <a:t>More individual freedom AND individual responsibility</a:t>
            </a:r>
          </a:p>
          <a:p>
            <a:pPr>
              <a:lnSpc>
                <a:spcPts val="2880"/>
              </a:lnSpc>
            </a:pPr>
            <a:endParaRPr lang="en-US" sz="2057">
              <a:solidFill>
                <a:srgbClr val="000000"/>
              </a:solidFill>
              <a:latin typeface="Now"/>
            </a:endParaRPr>
          </a:p>
          <a:p>
            <a:pPr marL="444193" lvl="1" indent="-222096">
              <a:lnSpc>
                <a:spcPts val="2880"/>
              </a:lnSpc>
              <a:buFont typeface="Arial"/>
              <a:buChar char="•"/>
            </a:pPr>
            <a:r>
              <a:rPr lang="en-US" sz="2057">
                <a:solidFill>
                  <a:srgbClr val="000000"/>
                </a:solidFill>
                <a:latin typeface="Now"/>
              </a:rPr>
              <a:t>Interactions with students across grade levels in elective courses and through EXPANDED extracurriculars</a:t>
            </a:r>
          </a:p>
          <a:p>
            <a:pPr>
              <a:lnSpc>
                <a:spcPts val="2880"/>
              </a:lnSpc>
            </a:pPr>
            <a:endParaRPr lang="en-US" sz="2057">
              <a:solidFill>
                <a:srgbClr val="000000"/>
              </a:solidFill>
              <a:latin typeface="Now"/>
            </a:endParaRPr>
          </a:p>
          <a:p>
            <a:pPr marL="444193" lvl="1" indent="-222096">
              <a:lnSpc>
                <a:spcPts val="2880"/>
              </a:lnSpc>
              <a:buFont typeface="Arial"/>
              <a:buChar char="•"/>
            </a:pPr>
            <a:r>
              <a:rPr lang="en-US" sz="2057">
                <a:solidFill>
                  <a:srgbClr val="000000"/>
                </a:solidFill>
                <a:latin typeface="Now"/>
              </a:rPr>
              <a:t>More academic and elective course offerings and chances for exploration</a:t>
            </a:r>
          </a:p>
          <a:p>
            <a:pPr>
              <a:lnSpc>
                <a:spcPts val="2880"/>
              </a:lnSpc>
            </a:pPr>
            <a:endParaRPr lang="en-US" sz="2057">
              <a:solidFill>
                <a:srgbClr val="000000"/>
              </a:solidFill>
              <a:latin typeface="Now"/>
            </a:endParaRPr>
          </a:p>
          <a:p>
            <a:pPr marL="444193" lvl="1" indent="-222096">
              <a:lnSpc>
                <a:spcPts val="2880"/>
              </a:lnSpc>
              <a:buFont typeface="Arial"/>
              <a:buChar char="•"/>
            </a:pPr>
            <a:r>
              <a:rPr lang="en-US" sz="2057">
                <a:solidFill>
                  <a:srgbClr val="000000"/>
                </a:solidFill>
                <a:latin typeface="Now"/>
              </a:rPr>
              <a:t>Increased volume of reading and writing and more sophisticated analysis and engagement of texts and events in English and Social Studies</a:t>
            </a:r>
          </a:p>
          <a:p>
            <a:pPr>
              <a:lnSpc>
                <a:spcPts val="2880"/>
              </a:lnSpc>
            </a:pPr>
            <a:endParaRPr lang="en-US" sz="2057">
              <a:solidFill>
                <a:srgbClr val="000000"/>
              </a:solidFill>
              <a:latin typeface="Now"/>
            </a:endParaRPr>
          </a:p>
          <a:p>
            <a:pPr marL="444193" lvl="1" indent="-222096">
              <a:lnSpc>
                <a:spcPts val="2880"/>
              </a:lnSpc>
              <a:buFont typeface="Arial"/>
              <a:buChar char="•"/>
            </a:pPr>
            <a:r>
              <a:rPr lang="en-US" sz="2057">
                <a:solidFill>
                  <a:srgbClr val="000000"/>
                </a:solidFill>
                <a:latin typeface="Now"/>
              </a:rPr>
              <a:t>In-depth explanations of processes and immersive, hands-on, and real-world, practical experiences and connections in Math, Science, World Languages, and elective areas</a:t>
            </a:r>
          </a:p>
          <a:p>
            <a:pPr>
              <a:lnSpc>
                <a:spcPts val="2880"/>
              </a:lnSpc>
            </a:pPr>
            <a:endParaRPr lang="en-US" sz="2057">
              <a:solidFill>
                <a:srgbClr val="000000"/>
              </a:solidFill>
              <a:latin typeface="Now"/>
            </a:endParaRPr>
          </a:p>
          <a:p>
            <a:pPr>
              <a:lnSpc>
                <a:spcPts val="2880"/>
              </a:lnSpc>
            </a:pPr>
            <a:endParaRPr lang="en-US" sz="2057">
              <a:solidFill>
                <a:srgbClr val="000000"/>
              </a:solidFill>
              <a:latin typeface="Now"/>
            </a:endParaRPr>
          </a:p>
          <a:p>
            <a:pPr>
              <a:lnSpc>
                <a:spcPts val="2880"/>
              </a:lnSpc>
            </a:pPr>
            <a:endParaRPr lang="en-US" sz="2057">
              <a:solidFill>
                <a:srgbClr val="000000"/>
              </a:solidFill>
              <a:latin typeface="Now"/>
            </a:endParaRPr>
          </a:p>
          <a:p>
            <a:pPr>
              <a:lnSpc>
                <a:spcPts val="2880"/>
              </a:lnSpc>
            </a:pPr>
            <a:endParaRPr lang="en-US" sz="2057">
              <a:solidFill>
                <a:srgbClr val="000000"/>
              </a:solidFill>
              <a:latin typeface="Now"/>
            </a:endParaRPr>
          </a:p>
          <a:p>
            <a:pPr>
              <a:lnSpc>
                <a:spcPts val="2880"/>
              </a:lnSpc>
            </a:pPr>
            <a:endParaRPr lang="en-US" sz="2057">
              <a:solidFill>
                <a:srgbClr val="000000"/>
              </a:solidFill>
              <a:latin typeface="Now"/>
            </a:endParaRPr>
          </a:p>
        </p:txBody>
      </p:sp>
      <p:sp>
        <p:nvSpPr>
          <p:cNvPr id="29" name="TextBox 29"/>
          <p:cNvSpPr txBox="1"/>
          <p:nvPr/>
        </p:nvSpPr>
        <p:spPr>
          <a:xfrm rot="5400000">
            <a:off x="15817826" y="3086380"/>
            <a:ext cx="1632818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9"/>
              </a:lnSpc>
            </a:pPr>
            <a:r>
              <a:rPr lang="en-US" sz="2099">
                <a:solidFill>
                  <a:srgbClr val="000000"/>
                </a:solidFill>
                <a:latin typeface="Now"/>
              </a:rPr>
              <a:t>section 2</a:t>
            </a:r>
          </a:p>
        </p:txBody>
      </p:sp>
      <p:sp>
        <p:nvSpPr>
          <p:cNvPr id="30" name="TextBox 30"/>
          <p:cNvSpPr txBox="1"/>
          <p:nvPr/>
        </p:nvSpPr>
        <p:spPr>
          <a:xfrm rot="5400000">
            <a:off x="15817826" y="4960620"/>
            <a:ext cx="1632818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9"/>
              </a:lnSpc>
            </a:pPr>
            <a:r>
              <a:rPr lang="en-US" sz="2099">
                <a:solidFill>
                  <a:srgbClr val="000000"/>
                </a:solidFill>
                <a:latin typeface="Now"/>
              </a:rPr>
              <a:t>section 3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409" t="-8142" r="-845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16695" y="94943"/>
            <a:ext cx="15402839" cy="10137748"/>
            <a:chOff x="0" y="0"/>
            <a:chExt cx="5210343" cy="342931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210343" cy="3429313"/>
            </a:xfrm>
            <a:custGeom>
              <a:avLst/>
              <a:gdLst/>
              <a:ahLst/>
              <a:cxnLst/>
              <a:rect l="l" t="t" r="r" b="b"/>
              <a:pathLst>
                <a:path w="5210343" h="3429313">
                  <a:moveTo>
                    <a:pt x="5085883" y="3429312"/>
                  </a:moveTo>
                  <a:lnTo>
                    <a:pt x="124460" y="3429312"/>
                  </a:lnTo>
                  <a:cubicBezTo>
                    <a:pt x="55880" y="3429312"/>
                    <a:pt x="0" y="3373432"/>
                    <a:pt x="0" y="330485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085883" y="0"/>
                  </a:lnTo>
                  <a:cubicBezTo>
                    <a:pt x="5154463" y="0"/>
                    <a:pt x="5210343" y="55880"/>
                    <a:pt x="5210343" y="124460"/>
                  </a:cubicBezTo>
                  <a:lnTo>
                    <a:pt x="5210343" y="3304853"/>
                  </a:lnTo>
                  <a:cubicBezTo>
                    <a:pt x="5210343" y="3373432"/>
                    <a:pt x="5154463" y="3429313"/>
                    <a:pt x="5085883" y="3429313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5" name="Group 5"/>
          <p:cNvGrpSpPr/>
          <p:nvPr/>
        </p:nvGrpSpPr>
        <p:grpSpPr>
          <a:xfrm rot="-5400000">
            <a:off x="15129668" y="4210880"/>
            <a:ext cx="1982042" cy="1901232"/>
            <a:chOff x="0" y="0"/>
            <a:chExt cx="6323330" cy="6065520"/>
          </a:xfrm>
        </p:grpSpPr>
        <p:sp>
          <p:nvSpPr>
            <p:cNvPr id="6" name="Freeform 6"/>
            <p:cNvSpPr/>
            <p:nvPr/>
          </p:nvSpPr>
          <p:spPr>
            <a:xfrm>
              <a:off x="-50800" y="0"/>
              <a:ext cx="6424930" cy="6066790"/>
            </a:xfrm>
            <a:custGeom>
              <a:avLst/>
              <a:gdLst/>
              <a:ahLst/>
              <a:cxnLst/>
              <a:rect l="l" t="t" r="r" b="b"/>
              <a:pathLst>
                <a:path w="6424930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4668520" y="6066790"/>
                  </a:lnTo>
                  <a:lnTo>
                    <a:pt x="4668520" y="0"/>
                  </a:lnTo>
                  <a:lnTo>
                    <a:pt x="1692910" y="0"/>
                  </a:lnTo>
                  <a:close/>
                  <a:moveTo>
                    <a:pt x="5125720" y="0"/>
                  </a:moveTo>
                  <a:lnTo>
                    <a:pt x="4668520" y="0"/>
                  </a:lnTo>
                  <a:lnTo>
                    <a:pt x="4668520" y="6065520"/>
                  </a:lnTo>
                  <a:lnTo>
                    <a:pt x="4678680" y="6065520"/>
                  </a:lnTo>
                  <a:cubicBezTo>
                    <a:pt x="5417820" y="6065520"/>
                    <a:pt x="6066790" y="5462270"/>
                    <a:pt x="6120130" y="4725670"/>
                  </a:cubicBezTo>
                  <a:lnTo>
                    <a:pt x="6370320" y="1338580"/>
                  </a:lnTo>
                  <a:cubicBezTo>
                    <a:pt x="6424930" y="603250"/>
                    <a:pt x="5864860" y="0"/>
                    <a:pt x="5125720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7557A4"/>
            </a:solidFill>
          </p:spPr>
        </p:sp>
      </p:grpSp>
      <p:grpSp>
        <p:nvGrpSpPr>
          <p:cNvPr id="7" name="Group 7"/>
          <p:cNvGrpSpPr/>
          <p:nvPr/>
        </p:nvGrpSpPr>
        <p:grpSpPr>
          <a:xfrm rot="-5400000">
            <a:off x="15129668" y="6106472"/>
            <a:ext cx="1982042" cy="1901232"/>
            <a:chOff x="0" y="0"/>
            <a:chExt cx="6323330" cy="6065520"/>
          </a:xfrm>
        </p:grpSpPr>
        <p:sp>
          <p:nvSpPr>
            <p:cNvPr id="8" name="Freeform 8"/>
            <p:cNvSpPr/>
            <p:nvPr/>
          </p:nvSpPr>
          <p:spPr>
            <a:xfrm>
              <a:off x="-50800" y="0"/>
              <a:ext cx="6424930" cy="6066790"/>
            </a:xfrm>
            <a:custGeom>
              <a:avLst/>
              <a:gdLst/>
              <a:ahLst/>
              <a:cxnLst/>
              <a:rect l="l" t="t" r="r" b="b"/>
              <a:pathLst>
                <a:path w="6424930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4668520" y="6066790"/>
                  </a:lnTo>
                  <a:lnTo>
                    <a:pt x="4668520" y="0"/>
                  </a:lnTo>
                  <a:lnTo>
                    <a:pt x="1692910" y="0"/>
                  </a:lnTo>
                  <a:close/>
                  <a:moveTo>
                    <a:pt x="5125720" y="0"/>
                  </a:moveTo>
                  <a:lnTo>
                    <a:pt x="4668520" y="0"/>
                  </a:lnTo>
                  <a:lnTo>
                    <a:pt x="4668520" y="6065520"/>
                  </a:lnTo>
                  <a:lnTo>
                    <a:pt x="4678680" y="6065520"/>
                  </a:lnTo>
                  <a:cubicBezTo>
                    <a:pt x="5417820" y="6065520"/>
                    <a:pt x="6066790" y="5462270"/>
                    <a:pt x="6120130" y="4725670"/>
                  </a:cubicBezTo>
                  <a:lnTo>
                    <a:pt x="6370320" y="1338580"/>
                  </a:lnTo>
                  <a:cubicBezTo>
                    <a:pt x="6424930" y="603250"/>
                    <a:pt x="5864860" y="0"/>
                    <a:pt x="5125720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7557A4"/>
            </a:solidFill>
          </p:spPr>
        </p:sp>
      </p:grpSp>
      <p:grpSp>
        <p:nvGrpSpPr>
          <p:cNvPr id="9" name="Group 9"/>
          <p:cNvGrpSpPr/>
          <p:nvPr/>
        </p:nvGrpSpPr>
        <p:grpSpPr>
          <a:xfrm rot="-5400000">
            <a:off x="15129668" y="8002064"/>
            <a:ext cx="1982042" cy="1901232"/>
            <a:chOff x="0" y="0"/>
            <a:chExt cx="6323330" cy="6065520"/>
          </a:xfrm>
        </p:grpSpPr>
        <p:sp>
          <p:nvSpPr>
            <p:cNvPr id="10" name="Freeform 10"/>
            <p:cNvSpPr/>
            <p:nvPr/>
          </p:nvSpPr>
          <p:spPr>
            <a:xfrm>
              <a:off x="-50800" y="0"/>
              <a:ext cx="6424930" cy="6066790"/>
            </a:xfrm>
            <a:custGeom>
              <a:avLst/>
              <a:gdLst/>
              <a:ahLst/>
              <a:cxnLst/>
              <a:rect l="l" t="t" r="r" b="b"/>
              <a:pathLst>
                <a:path w="6424930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4668520" y="6066790"/>
                  </a:lnTo>
                  <a:lnTo>
                    <a:pt x="4668520" y="0"/>
                  </a:lnTo>
                  <a:lnTo>
                    <a:pt x="1692910" y="0"/>
                  </a:lnTo>
                  <a:close/>
                  <a:moveTo>
                    <a:pt x="5125720" y="0"/>
                  </a:moveTo>
                  <a:lnTo>
                    <a:pt x="4668520" y="0"/>
                  </a:lnTo>
                  <a:lnTo>
                    <a:pt x="4668520" y="6065520"/>
                  </a:lnTo>
                  <a:lnTo>
                    <a:pt x="4678680" y="6065520"/>
                  </a:lnTo>
                  <a:cubicBezTo>
                    <a:pt x="5417820" y="6065520"/>
                    <a:pt x="6066790" y="5462270"/>
                    <a:pt x="6120130" y="4725670"/>
                  </a:cubicBezTo>
                  <a:lnTo>
                    <a:pt x="6370320" y="1338580"/>
                  </a:lnTo>
                  <a:cubicBezTo>
                    <a:pt x="6424930" y="603250"/>
                    <a:pt x="5864860" y="0"/>
                    <a:pt x="5125720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7557A4"/>
            </a:solidFill>
          </p:spPr>
        </p:sp>
      </p:grpSp>
      <p:grpSp>
        <p:nvGrpSpPr>
          <p:cNvPr id="11" name="Group 11"/>
          <p:cNvGrpSpPr/>
          <p:nvPr/>
        </p:nvGrpSpPr>
        <p:grpSpPr>
          <a:xfrm rot="5400000">
            <a:off x="903820" y="502568"/>
            <a:ext cx="1931929" cy="1853162"/>
            <a:chOff x="0" y="0"/>
            <a:chExt cx="6323330" cy="6065520"/>
          </a:xfrm>
        </p:grpSpPr>
        <p:sp>
          <p:nvSpPr>
            <p:cNvPr id="12" name="Freeform 12"/>
            <p:cNvSpPr/>
            <p:nvPr/>
          </p:nvSpPr>
          <p:spPr>
            <a:xfrm>
              <a:off x="-50800" y="0"/>
              <a:ext cx="6424930" cy="6066790"/>
            </a:xfrm>
            <a:custGeom>
              <a:avLst/>
              <a:gdLst/>
              <a:ahLst/>
              <a:cxnLst/>
              <a:rect l="l" t="t" r="r" b="b"/>
              <a:pathLst>
                <a:path w="6424930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4668520" y="6066790"/>
                  </a:lnTo>
                  <a:lnTo>
                    <a:pt x="4668520" y="0"/>
                  </a:lnTo>
                  <a:lnTo>
                    <a:pt x="1692910" y="0"/>
                  </a:lnTo>
                  <a:close/>
                  <a:moveTo>
                    <a:pt x="5125720" y="0"/>
                  </a:moveTo>
                  <a:lnTo>
                    <a:pt x="4668520" y="0"/>
                  </a:lnTo>
                  <a:lnTo>
                    <a:pt x="4668520" y="6065520"/>
                  </a:lnTo>
                  <a:lnTo>
                    <a:pt x="4678680" y="6065520"/>
                  </a:lnTo>
                  <a:cubicBezTo>
                    <a:pt x="5417820" y="6065520"/>
                    <a:pt x="6066790" y="5462270"/>
                    <a:pt x="6120130" y="4725670"/>
                  </a:cubicBezTo>
                  <a:lnTo>
                    <a:pt x="6370320" y="1338580"/>
                  </a:lnTo>
                  <a:cubicBezTo>
                    <a:pt x="6424930" y="603250"/>
                    <a:pt x="5864860" y="0"/>
                    <a:pt x="5125720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7557A4"/>
            </a:solidFill>
          </p:spPr>
        </p:sp>
      </p:grpSp>
      <p:grpSp>
        <p:nvGrpSpPr>
          <p:cNvPr id="13" name="Group 13"/>
          <p:cNvGrpSpPr/>
          <p:nvPr/>
        </p:nvGrpSpPr>
        <p:grpSpPr>
          <a:xfrm rot="-5400000">
            <a:off x="15147350" y="2318643"/>
            <a:ext cx="1982042" cy="1901232"/>
            <a:chOff x="0" y="0"/>
            <a:chExt cx="6323330" cy="6065520"/>
          </a:xfrm>
        </p:grpSpPr>
        <p:sp>
          <p:nvSpPr>
            <p:cNvPr id="14" name="Freeform 14"/>
            <p:cNvSpPr/>
            <p:nvPr/>
          </p:nvSpPr>
          <p:spPr>
            <a:xfrm>
              <a:off x="-50800" y="0"/>
              <a:ext cx="6424930" cy="6066790"/>
            </a:xfrm>
            <a:custGeom>
              <a:avLst/>
              <a:gdLst/>
              <a:ahLst/>
              <a:cxnLst/>
              <a:rect l="l" t="t" r="r" b="b"/>
              <a:pathLst>
                <a:path w="6424930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4668520" y="6066790"/>
                  </a:lnTo>
                  <a:lnTo>
                    <a:pt x="4668520" y="0"/>
                  </a:lnTo>
                  <a:lnTo>
                    <a:pt x="1692910" y="0"/>
                  </a:lnTo>
                  <a:close/>
                  <a:moveTo>
                    <a:pt x="5125720" y="0"/>
                  </a:moveTo>
                  <a:lnTo>
                    <a:pt x="4668520" y="0"/>
                  </a:lnTo>
                  <a:lnTo>
                    <a:pt x="4668520" y="6065520"/>
                  </a:lnTo>
                  <a:lnTo>
                    <a:pt x="4678680" y="6065520"/>
                  </a:lnTo>
                  <a:cubicBezTo>
                    <a:pt x="5417820" y="6065520"/>
                    <a:pt x="6066790" y="5462270"/>
                    <a:pt x="6120130" y="4725670"/>
                  </a:cubicBezTo>
                  <a:lnTo>
                    <a:pt x="6370320" y="1338580"/>
                  </a:lnTo>
                  <a:cubicBezTo>
                    <a:pt x="6424930" y="603250"/>
                    <a:pt x="5864860" y="0"/>
                    <a:pt x="5125720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7557A4"/>
            </a:solidFill>
          </p:spPr>
        </p:sp>
      </p:grpSp>
      <p:sp>
        <p:nvSpPr>
          <p:cNvPr id="15" name="Freeform 15"/>
          <p:cNvSpPr/>
          <p:nvPr/>
        </p:nvSpPr>
        <p:spPr>
          <a:xfrm>
            <a:off x="1525854" y="355434"/>
            <a:ext cx="14760891" cy="9626707"/>
          </a:xfrm>
          <a:custGeom>
            <a:avLst/>
            <a:gdLst/>
            <a:ahLst/>
            <a:cxnLst/>
            <a:rect l="l" t="t" r="r" b="b"/>
            <a:pathLst>
              <a:path w="14760891" h="9626707">
                <a:moveTo>
                  <a:pt x="0" y="0"/>
                </a:moveTo>
                <a:lnTo>
                  <a:pt x="14760891" y="0"/>
                </a:lnTo>
                <a:lnTo>
                  <a:pt x="14760891" y="9626707"/>
                </a:lnTo>
                <a:lnTo>
                  <a:pt x="0" y="96267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299" t="-14216" r="-10299" b="-15109"/>
            </a:stretch>
          </a:blipFill>
        </p:spPr>
      </p:sp>
      <p:sp>
        <p:nvSpPr>
          <p:cNvPr id="16" name="TextBox 16"/>
          <p:cNvSpPr txBox="1"/>
          <p:nvPr/>
        </p:nvSpPr>
        <p:spPr>
          <a:xfrm rot="5400000">
            <a:off x="15817826" y="4983412"/>
            <a:ext cx="1632818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9"/>
              </a:lnSpc>
            </a:pPr>
            <a:r>
              <a:rPr lang="en-US" sz="2099">
                <a:solidFill>
                  <a:srgbClr val="000000"/>
                </a:solidFill>
                <a:latin typeface="Now"/>
              </a:rPr>
              <a:t>section 3</a:t>
            </a:r>
          </a:p>
        </p:txBody>
      </p:sp>
      <p:sp>
        <p:nvSpPr>
          <p:cNvPr id="17" name="TextBox 17"/>
          <p:cNvSpPr txBox="1"/>
          <p:nvPr/>
        </p:nvSpPr>
        <p:spPr>
          <a:xfrm rot="5400000">
            <a:off x="15817826" y="6879416"/>
            <a:ext cx="1632818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9"/>
              </a:lnSpc>
            </a:pPr>
            <a:r>
              <a:rPr lang="en-US" sz="2099">
                <a:solidFill>
                  <a:srgbClr val="000000"/>
                </a:solidFill>
                <a:latin typeface="Now"/>
              </a:rPr>
              <a:t>section 4</a:t>
            </a:r>
          </a:p>
        </p:txBody>
      </p:sp>
      <p:sp>
        <p:nvSpPr>
          <p:cNvPr id="18" name="TextBox 18"/>
          <p:cNvSpPr txBox="1"/>
          <p:nvPr/>
        </p:nvSpPr>
        <p:spPr>
          <a:xfrm rot="5400000">
            <a:off x="15817826" y="8746156"/>
            <a:ext cx="1632818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9"/>
              </a:lnSpc>
            </a:pPr>
            <a:r>
              <a:rPr lang="en-US" sz="2099">
                <a:solidFill>
                  <a:srgbClr val="000000"/>
                </a:solidFill>
                <a:latin typeface="Now"/>
              </a:rPr>
              <a:t>section 5</a:t>
            </a:r>
          </a:p>
        </p:txBody>
      </p:sp>
      <p:sp>
        <p:nvSpPr>
          <p:cNvPr id="19" name="Freeform 19"/>
          <p:cNvSpPr/>
          <p:nvPr/>
        </p:nvSpPr>
        <p:spPr>
          <a:xfrm rot="-5400000">
            <a:off x="171744" y="1745549"/>
            <a:ext cx="9557232" cy="6849013"/>
          </a:xfrm>
          <a:custGeom>
            <a:avLst/>
            <a:gdLst/>
            <a:ahLst/>
            <a:cxnLst/>
            <a:rect l="l" t="t" r="r" b="b"/>
            <a:pathLst>
              <a:path w="9557232" h="6849013">
                <a:moveTo>
                  <a:pt x="0" y="0"/>
                </a:moveTo>
                <a:lnTo>
                  <a:pt x="9557232" y="0"/>
                </a:lnTo>
                <a:lnTo>
                  <a:pt x="9557232" y="6849013"/>
                </a:lnTo>
                <a:lnTo>
                  <a:pt x="0" y="68490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298" r="-1451" b="-112"/>
            </a:stretch>
          </a:blipFill>
        </p:spPr>
      </p:sp>
      <p:sp>
        <p:nvSpPr>
          <p:cNvPr id="20" name="TextBox 20"/>
          <p:cNvSpPr txBox="1"/>
          <p:nvPr/>
        </p:nvSpPr>
        <p:spPr>
          <a:xfrm rot="5400000">
            <a:off x="15817826" y="3086380"/>
            <a:ext cx="1632818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9"/>
              </a:lnSpc>
            </a:pPr>
            <a:r>
              <a:rPr lang="en-US" sz="2099">
                <a:solidFill>
                  <a:srgbClr val="000000"/>
                </a:solidFill>
                <a:latin typeface="Now"/>
              </a:rPr>
              <a:t>section 2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9697409" y="538513"/>
            <a:ext cx="6305037" cy="9206932"/>
            <a:chOff x="0" y="0"/>
            <a:chExt cx="3051194" cy="4455506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3051194" cy="4455506"/>
            </a:xfrm>
            <a:custGeom>
              <a:avLst/>
              <a:gdLst/>
              <a:ahLst/>
              <a:cxnLst/>
              <a:rect l="l" t="t" r="r" b="b"/>
              <a:pathLst>
                <a:path w="3051194" h="4455506">
                  <a:moveTo>
                    <a:pt x="0" y="0"/>
                  </a:moveTo>
                  <a:lnTo>
                    <a:pt x="3051194" y="0"/>
                  </a:lnTo>
                  <a:lnTo>
                    <a:pt x="3051194" y="4455506"/>
                  </a:lnTo>
                  <a:lnTo>
                    <a:pt x="0" y="4455506"/>
                  </a:lnTo>
                  <a:close/>
                </a:path>
              </a:pathLst>
            </a:custGeom>
            <a:solidFill>
              <a:srgbClr val="DBC6FE">
                <a:alpha val="49804"/>
              </a:srgbClr>
            </a:solidFill>
          </p:spPr>
        </p:sp>
      </p:grpSp>
      <p:sp>
        <p:nvSpPr>
          <p:cNvPr id="23" name="TextBox 23"/>
          <p:cNvSpPr txBox="1"/>
          <p:nvPr/>
        </p:nvSpPr>
        <p:spPr>
          <a:xfrm rot="-744544">
            <a:off x="2116020" y="3052140"/>
            <a:ext cx="5710267" cy="4262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21"/>
              </a:lnSpc>
            </a:pPr>
            <a:r>
              <a:rPr lang="en-US" sz="7356">
                <a:solidFill>
                  <a:srgbClr val="000000"/>
                </a:solidFill>
                <a:latin typeface="Gagalin"/>
              </a:rPr>
              <a:t>Balance is key...</a:t>
            </a:r>
          </a:p>
          <a:p>
            <a:pPr algn="ctr">
              <a:lnSpc>
                <a:spcPts val="6621"/>
              </a:lnSpc>
            </a:pPr>
            <a:r>
              <a:rPr lang="en-US" sz="7356">
                <a:solidFill>
                  <a:srgbClr val="000000"/>
                </a:solidFill>
                <a:latin typeface="Gagalin"/>
              </a:rPr>
              <a:t>and we're here </a:t>
            </a:r>
          </a:p>
          <a:p>
            <a:pPr algn="ctr">
              <a:lnSpc>
                <a:spcPts val="6621"/>
              </a:lnSpc>
            </a:pPr>
            <a:r>
              <a:rPr lang="en-US" sz="7356">
                <a:solidFill>
                  <a:srgbClr val="000000"/>
                </a:solidFill>
                <a:latin typeface="Gagalin"/>
              </a:rPr>
              <a:t>to support!</a:t>
            </a:r>
          </a:p>
        </p:txBody>
      </p:sp>
      <p:sp>
        <p:nvSpPr>
          <p:cNvPr id="24" name="Freeform 24"/>
          <p:cNvSpPr/>
          <p:nvPr/>
        </p:nvSpPr>
        <p:spPr>
          <a:xfrm>
            <a:off x="10010571" y="1980243"/>
            <a:ext cx="237368" cy="237368"/>
          </a:xfrm>
          <a:custGeom>
            <a:avLst/>
            <a:gdLst/>
            <a:ahLst/>
            <a:cxnLst/>
            <a:rect l="l" t="t" r="r" b="b"/>
            <a:pathLst>
              <a:path w="237368" h="237368">
                <a:moveTo>
                  <a:pt x="0" y="0"/>
                </a:moveTo>
                <a:lnTo>
                  <a:pt x="237368" y="0"/>
                </a:lnTo>
                <a:lnTo>
                  <a:pt x="237368" y="237368"/>
                </a:lnTo>
                <a:lnTo>
                  <a:pt x="0" y="2373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10365185" y="1381524"/>
            <a:ext cx="5222688" cy="7322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94"/>
              </a:lnSpc>
            </a:pPr>
            <a:endParaRPr/>
          </a:p>
          <a:p>
            <a:pPr>
              <a:lnSpc>
                <a:spcPts val="3665"/>
              </a:lnSpc>
            </a:pPr>
            <a:r>
              <a:rPr lang="en-US" sz="2618">
                <a:solidFill>
                  <a:srgbClr val="000000"/>
                </a:solidFill>
                <a:latin typeface="Now"/>
              </a:rPr>
              <a:t>Change is stressful.  Allow time to acclimate.</a:t>
            </a:r>
          </a:p>
          <a:p>
            <a:pPr>
              <a:lnSpc>
                <a:spcPts val="3665"/>
              </a:lnSpc>
            </a:pPr>
            <a:endParaRPr lang="en-US" sz="2618">
              <a:solidFill>
                <a:srgbClr val="000000"/>
              </a:solidFill>
              <a:latin typeface="Now"/>
            </a:endParaRPr>
          </a:p>
          <a:p>
            <a:pPr>
              <a:lnSpc>
                <a:spcPts val="3665"/>
              </a:lnSpc>
            </a:pPr>
            <a:r>
              <a:rPr lang="en-US" sz="2618">
                <a:solidFill>
                  <a:srgbClr val="000000"/>
                </a:solidFill>
                <a:latin typeface="Now"/>
              </a:rPr>
              <a:t>Nothing is static.  Flexibility in level changes promotes proper fit and potential growth.</a:t>
            </a:r>
          </a:p>
          <a:p>
            <a:pPr>
              <a:lnSpc>
                <a:spcPts val="3665"/>
              </a:lnSpc>
            </a:pPr>
            <a:endParaRPr lang="en-US" sz="2618">
              <a:solidFill>
                <a:srgbClr val="000000"/>
              </a:solidFill>
              <a:latin typeface="Now"/>
            </a:endParaRPr>
          </a:p>
          <a:p>
            <a:pPr>
              <a:lnSpc>
                <a:spcPts val="3665"/>
              </a:lnSpc>
            </a:pPr>
            <a:r>
              <a:rPr lang="en-US" sz="2618">
                <a:solidFill>
                  <a:srgbClr val="000000"/>
                </a:solidFill>
                <a:latin typeface="Now"/>
              </a:rPr>
              <a:t>Exploration is encouraged!  Academic and extracurricular opportunities abound and now is the time!</a:t>
            </a:r>
          </a:p>
          <a:p>
            <a:pPr>
              <a:lnSpc>
                <a:spcPts val="3665"/>
              </a:lnSpc>
            </a:pPr>
            <a:endParaRPr lang="en-US" sz="2618">
              <a:solidFill>
                <a:srgbClr val="000000"/>
              </a:solidFill>
              <a:latin typeface="Now"/>
            </a:endParaRPr>
          </a:p>
          <a:p>
            <a:pPr>
              <a:lnSpc>
                <a:spcPts val="3665"/>
              </a:lnSpc>
            </a:pPr>
            <a:r>
              <a:rPr lang="en-US" sz="2618">
                <a:solidFill>
                  <a:srgbClr val="000000"/>
                </a:solidFill>
                <a:latin typeface="Now"/>
              </a:rPr>
              <a:t>High school counts...and we'll counsel and support your student the whole way.</a:t>
            </a:r>
          </a:p>
        </p:txBody>
      </p:sp>
      <p:sp>
        <p:nvSpPr>
          <p:cNvPr id="26" name="Freeform 26"/>
          <p:cNvSpPr/>
          <p:nvPr/>
        </p:nvSpPr>
        <p:spPr>
          <a:xfrm>
            <a:off x="10010571" y="3350239"/>
            <a:ext cx="237368" cy="237368"/>
          </a:xfrm>
          <a:custGeom>
            <a:avLst/>
            <a:gdLst/>
            <a:ahLst/>
            <a:cxnLst/>
            <a:rect l="l" t="t" r="r" b="b"/>
            <a:pathLst>
              <a:path w="237368" h="237368">
                <a:moveTo>
                  <a:pt x="0" y="0"/>
                </a:moveTo>
                <a:lnTo>
                  <a:pt x="237368" y="0"/>
                </a:lnTo>
                <a:lnTo>
                  <a:pt x="237368" y="237368"/>
                </a:lnTo>
                <a:lnTo>
                  <a:pt x="0" y="2373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0010571" y="5170055"/>
            <a:ext cx="237368" cy="237368"/>
          </a:xfrm>
          <a:custGeom>
            <a:avLst/>
            <a:gdLst/>
            <a:ahLst/>
            <a:cxnLst/>
            <a:rect l="l" t="t" r="r" b="b"/>
            <a:pathLst>
              <a:path w="237368" h="237368">
                <a:moveTo>
                  <a:pt x="0" y="0"/>
                </a:moveTo>
                <a:lnTo>
                  <a:pt x="237368" y="0"/>
                </a:lnTo>
                <a:lnTo>
                  <a:pt x="237368" y="237368"/>
                </a:lnTo>
                <a:lnTo>
                  <a:pt x="0" y="2373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0010571" y="7462073"/>
            <a:ext cx="237368" cy="237368"/>
          </a:xfrm>
          <a:custGeom>
            <a:avLst/>
            <a:gdLst/>
            <a:ahLst/>
            <a:cxnLst/>
            <a:rect l="l" t="t" r="r" b="b"/>
            <a:pathLst>
              <a:path w="237368" h="237368">
                <a:moveTo>
                  <a:pt x="0" y="0"/>
                </a:moveTo>
                <a:lnTo>
                  <a:pt x="237368" y="0"/>
                </a:lnTo>
                <a:lnTo>
                  <a:pt x="237368" y="237367"/>
                </a:lnTo>
                <a:lnTo>
                  <a:pt x="0" y="2373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409" t="-8142" r="-845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16695" y="94943"/>
            <a:ext cx="15402839" cy="10137748"/>
            <a:chOff x="0" y="0"/>
            <a:chExt cx="5210343" cy="342931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210343" cy="3429313"/>
            </a:xfrm>
            <a:custGeom>
              <a:avLst/>
              <a:gdLst/>
              <a:ahLst/>
              <a:cxnLst/>
              <a:rect l="l" t="t" r="r" b="b"/>
              <a:pathLst>
                <a:path w="5210343" h="3429313">
                  <a:moveTo>
                    <a:pt x="5085883" y="3429312"/>
                  </a:moveTo>
                  <a:lnTo>
                    <a:pt x="124460" y="3429312"/>
                  </a:lnTo>
                  <a:cubicBezTo>
                    <a:pt x="55880" y="3429312"/>
                    <a:pt x="0" y="3373432"/>
                    <a:pt x="0" y="330485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085883" y="0"/>
                  </a:lnTo>
                  <a:cubicBezTo>
                    <a:pt x="5154463" y="0"/>
                    <a:pt x="5210343" y="55880"/>
                    <a:pt x="5210343" y="124460"/>
                  </a:cubicBezTo>
                  <a:lnTo>
                    <a:pt x="5210343" y="3304853"/>
                  </a:lnTo>
                  <a:cubicBezTo>
                    <a:pt x="5210343" y="3373432"/>
                    <a:pt x="5154463" y="3429313"/>
                    <a:pt x="5085883" y="3429313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5" name="Group 5"/>
          <p:cNvGrpSpPr/>
          <p:nvPr/>
        </p:nvGrpSpPr>
        <p:grpSpPr>
          <a:xfrm rot="-5400000">
            <a:off x="15129668" y="8002064"/>
            <a:ext cx="1982042" cy="1901232"/>
            <a:chOff x="0" y="0"/>
            <a:chExt cx="6323330" cy="6065520"/>
          </a:xfrm>
        </p:grpSpPr>
        <p:sp>
          <p:nvSpPr>
            <p:cNvPr id="6" name="Freeform 6"/>
            <p:cNvSpPr/>
            <p:nvPr/>
          </p:nvSpPr>
          <p:spPr>
            <a:xfrm>
              <a:off x="-50800" y="0"/>
              <a:ext cx="6424930" cy="6066790"/>
            </a:xfrm>
            <a:custGeom>
              <a:avLst/>
              <a:gdLst/>
              <a:ahLst/>
              <a:cxnLst/>
              <a:rect l="l" t="t" r="r" b="b"/>
              <a:pathLst>
                <a:path w="6424930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4668520" y="6066790"/>
                  </a:lnTo>
                  <a:lnTo>
                    <a:pt x="4668520" y="0"/>
                  </a:lnTo>
                  <a:lnTo>
                    <a:pt x="1692910" y="0"/>
                  </a:lnTo>
                  <a:close/>
                  <a:moveTo>
                    <a:pt x="5125720" y="0"/>
                  </a:moveTo>
                  <a:lnTo>
                    <a:pt x="4668520" y="0"/>
                  </a:lnTo>
                  <a:lnTo>
                    <a:pt x="4668520" y="6065520"/>
                  </a:lnTo>
                  <a:lnTo>
                    <a:pt x="4678680" y="6065520"/>
                  </a:lnTo>
                  <a:cubicBezTo>
                    <a:pt x="5417820" y="6065520"/>
                    <a:pt x="6066790" y="5462270"/>
                    <a:pt x="6120130" y="4725670"/>
                  </a:cubicBezTo>
                  <a:lnTo>
                    <a:pt x="6370320" y="1338580"/>
                  </a:lnTo>
                  <a:cubicBezTo>
                    <a:pt x="6424930" y="603250"/>
                    <a:pt x="5864860" y="0"/>
                    <a:pt x="5125720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7557A4"/>
            </a:solidFill>
          </p:spPr>
        </p:sp>
      </p:grpSp>
      <p:grpSp>
        <p:nvGrpSpPr>
          <p:cNvPr id="7" name="Group 7"/>
          <p:cNvGrpSpPr/>
          <p:nvPr/>
        </p:nvGrpSpPr>
        <p:grpSpPr>
          <a:xfrm rot="5400000">
            <a:off x="903820" y="502568"/>
            <a:ext cx="1931929" cy="1853162"/>
            <a:chOff x="0" y="0"/>
            <a:chExt cx="6323330" cy="6065520"/>
          </a:xfrm>
        </p:grpSpPr>
        <p:sp>
          <p:nvSpPr>
            <p:cNvPr id="8" name="Freeform 8"/>
            <p:cNvSpPr/>
            <p:nvPr/>
          </p:nvSpPr>
          <p:spPr>
            <a:xfrm>
              <a:off x="-50800" y="0"/>
              <a:ext cx="6424930" cy="6066790"/>
            </a:xfrm>
            <a:custGeom>
              <a:avLst/>
              <a:gdLst/>
              <a:ahLst/>
              <a:cxnLst/>
              <a:rect l="l" t="t" r="r" b="b"/>
              <a:pathLst>
                <a:path w="6424930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4668520" y="6066790"/>
                  </a:lnTo>
                  <a:lnTo>
                    <a:pt x="4668520" y="0"/>
                  </a:lnTo>
                  <a:lnTo>
                    <a:pt x="1692910" y="0"/>
                  </a:lnTo>
                  <a:close/>
                  <a:moveTo>
                    <a:pt x="5125720" y="0"/>
                  </a:moveTo>
                  <a:lnTo>
                    <a:pt x="4668520" y="0"/>
                  </a:lnTo>
                  <a:lnTo>
                    <a:pt x="4668520" y="6065520"/>
                  </a:lnTo>
                  <a:lnTo>
                    <a:pt x="4678680" y="6065520"/>
                  </a:lnTo>
                  <a:cubicBezTo>
                    <a:pt x="5417820" y="6065520"/>
                    <a:pt x="6066790" y="5462270"/>
                    <a:pt x="6120130" y="4725670"/>
                  </a:cubicBezTo>
                  <a:lnTo>
                    <a:pt x="6370320" y="1338580"/>
                  </a:lnTo>
                  <a:cubicBezTo>
                    <a:pt x="6424930" y="603250"/>
                    <a:pt x="5864860" y="0"/>
                    <a:pt x="5125720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7557A4"/>
            </a:solidFill>
          </p:spPr>
        </p:sp>
      </p:grpSp>
      <p:grpSp>
        <p:nvGrpSpPr>
          <p:cNvPr id="9" name="Group 9"/>
          <p:cNvGrpSpPr/>
          <p:nvPr/>
        </p:nvGrpSpPr>
        <p:grpSpPr>
          <a:xfrm rot="5400000">
            <a:off x="903820" y="2423658"/>
            <a:ext cx="1931929" cy="1853162"/>
            <a:chOff x="0" y="0"/>
            <a:chExt cx="6323330" cy="6065520"/>
          </a:xfrm>
        </p:grpSpPr>
        <p:sp>
          <p:nvSpPr>
            <p:cNvPr id="10" name="Freeform 10"/>
            <p:cNvSpPr/>
            <p:nvPr/>
          </p:nvSpPr>
          <p:spPr>
            <a:xfrm>
              <a:off x="-50800" y="0"/>
              <a:ext cx="6424930" cy="6066790"/>
            </a:xfrm>
            <a:custGeom>
              <a:avLst/>
              <a:gdLst/>
              <a:ahLst/>
              <a:cxnLst/>
              <a:rect l="l" t="t" r="r" b="b"/>
              <a:pathLst>
                <a:path w="6424930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4668520" y="6066790"/>
                  </a:lnTo>
                  <a:lnTo>
                    <a:pt x="4668520" y="0"/>
                  </a:lnTo>
                  <a:lnTo>
                    <a:pt x="1692910" y="0"/>
                  </a:lnTo>
                  <a:close/>
                  <a:moveTo>
                    <a:pt x="5125720" y="0"/>
                  </a:moveTo>
                  <a:lnTo>
                    <a:pt x="4668520" y="0"/>
                  </a:lnTo>
                  <a:lnTo>
                    <a:pt x="4668520" y="6065520"/>
                  </a:lnTo>
                  <a:lnTo>
                    <a:pt x="4678680" y="6065520"/>
                  </a:lnTo>
                  <a:cubicBezTo>
                    <a:pt x="5417820" y="6065520"/>
                    <a:pt x="6066790" y="5462270"/>
                    <a:pt x="6120130" y="4725670"/>
                  </a:cubicBezTo>
                  <a:lnTo>
                    <a:pt x="6370320" y="1338580"/>
                  </a:lnTo>
                  <a:cubicBezTo>
                    <a:pt x="6424930" y="603250"/>
                    <a:pt x="5864860" y="0"/>
                    <a:pt x="5125720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7557A4"/>
            </a:solidFill>
          </p:spPr>
        </p:sp>
      </p:grpSp>
      <p:grpSp>
        <p:nvGrpSpPr>
          <p:cNvPr id="11" name="Group 11"/>
          <p:cNvGrpSpPr/>
          <p:nvPr/>
        </p:nvGrpSpPr>
        <p:grpSpPr>
          <a:xfrm rot="-5400000">
            <a:off x="15129668" y="4210880"/>
            <a:ext cx="1982042" cy="1901232"/>
            <a:chOff x="0" y="0"/>
            <a:chExt cx="6323330" cy="6065520"/>
          </a:xfrm>
        </p:grpSpPr>
        <p:sp>
          <p:nvSpPr>
            <p:cNvPr id="12" name="Freeform 12"/>
            <p:cNvSpPr/>
            <p:nvPr/>
          </p:nvSpPr>
          <p:spPr>
            <a:xfrm>
              <a:off x="-50800" y="0"/>
              <a:ext cx="6424930" cy="6066790"/>
            </a:xfrm>
            <a:custGeom>
              <a:avLst/>
              <a:gdLst/>
              <a:ahLst/>
              <a:cxnLst/>
              <a:rect l="l" t="t" r="r" b="b"/>
              <a:pathLst>
                <a:path w="6424930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4668520" y="6066790"/>
                  </a:lnTo>
                  <a:lnTo>
                    <a:pt x="4668520" y="0"/>
                  </a:lnTo>
                  <a:lnTo>
                    <a:pt x="1692910" y="0"/>
                  </a:lnTo>
                  <a:close/>
                  <a:moveTo>
                    <a:pt x="5125720" y="0"/>
                  </a:moveTo>
                  <a:lnTo>
                    <a:pt x="4668520" y="0"/>
                  </a:lnTo>
                  <a:lnTo>
                    <a:pt x="4668520" y="6065520"/>
                  </a:lnTo>
                  <a:lnTo>
                    <a:pt x="4678680" y="6065520"/>
                  </a:lnTo>
                  <a:cubicBezTo>
                    <a:pt x="5417820" y="6065520"/>
                    <a:pt x="6066790" y="5462270"/>
                    <a:pt x="6120130" y="4725670"/>
                  </a:cubicBezTo>
                  <a:lnTo>
                    <a:pt x="6370320" y="1338580"/>
                  </a:lnTo>
                  <a:cubicBezTo>
                    <a:pt x="6424930" y="603250"/>
                    <a:pt x="5864860" y="0"/>
                    <a:pt x="5125720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7557A4"/>
            </a:solidFill>
          </p:spPr>
        </p:sp>
      </p:grpSp>
      <p:sp>
        <p:nvSpPr>
          <p:cNvPr id="13" name="Freeform 13"/>
          <p:cNvSpPr/>
          <p:nvPr/>
        </p:nvSpPr>
        <p:spPr>
          <a:xfrm>
            <a:off x="1525854" y="355434"/>
            <a:ext cx="14760891" cy="9626707"/>
          </a:xfrm>
          <a:custGeom>
            <a:avLst/>
            <a:gdLst/>
            <a:ahLst/>
            <a:cxnLst/>
            <a:rect l="l" t="t" r="r" b="b"/>
            <a:pathLst>
              <a:path w="14760891" h="9626707">
                <a:moveTo>
                  <a:pt x="0" y="0"/>
                </a:moveTo>
                <a:lnTo>
                  <a:pt x="14760891" y="0"/>
                </a:lnTo>
                <a:lnTo>
                  <a:pt x="14760891" y="9626707"/>
                </a:lnTo>
                <a:lnTo>
                  <a:pt x="0" y="96267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299" t="-14216" r="-10299" b="-15109"/>
            </a:stretch>
          </a:blipFill>
        </p:spPr>
      </p:sp>
      <p:sp>
        <p:nvSpPr>
          <p:cNvPr id="14" name="TextBox 14"/>
          <p:cNvSpPr txBox="1"/>
          <p:nvPr/>
        </p:nvSpPr>
        <p:spPr>
          <a:xfrm rot="5400000">
            <a:off x="15817826" y="8746156"/>
            <a:ext cx="1632818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9"/>
              </a:lnSpc>
            </a:pPr>
            <a:r>
              <a:rPr lang="en-US" sz="2099">
                <a:solidFill>
                  <a:srgbClr val="000000"/>
                </a:solidFill>
                <a:latin typeface="Now"/>
              </a:rPr>
              <a:t>section 5</a:t>
            </a:r>
          </a:p>
        </p:txBody>
      </p:sp>
      <p:grpSp>
        <p:nvGrpSpPr>
          <p:cNvPr id="15" name="Group 15"/>
          <p:cNvGrpSpPr/>
          <p:nvPr/>
        </p:nvGrpSpPr>
        <p:grpSpPr>
          <a:xfrm rot="-5400000">
            <a:off x="15129668" y="6106472"/>
            <a:ext cx="1982042" cy="1901232"/>
            <a:chOff x="0" y="0"/>
            <a:chExt cx="6323330" cy="6065520"/>
          </a:xfrm>
        </p:grpSpPr>
        <p:sp>
          <p:nvSpPr>
            <p:cNvPr id="16" name="Freeform 16"/>
            <p:cNvSpPr/>
            <p:nvPr/>
          </p:nvSpPr>
          <p:spPr>
            <a:xfrm>
              <a:off x="-50800" y="0"/>
              <a:ext cx="6424930" cy="6066790"/>
            </a:xfrm>
            <a:custGeom>
              <a:avLst/>
              <a:gdLst/>
              <a:ahLst/>
              <a:cxnLst/>
              <a:rect l="l" t="t" r="r" b="b"/>
              <a:pathLst>
                <a:path w="6424930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4668520" y="6066790"/>
                  </a:lnTo>
                  <a:lnTo>
                    <a:pt x="4668520" y="0"/>
                  </a:lnTo>
                  <a:lnTo>
                    <a:pt x="1692910" y="0"/>
                  </a:lnTo>
                  <a:close/>
                  <a:moveTo>
                    <a:pt x="5125720" y="0"/>
                  </a:moveTo>
                  <a:lnTo>
                    <a:pt x="4668520" y="0"/>
                  </a:lnTo>
                  <a:lnTo>
                    <a:pt x="4668520" y="6065520"/>
                  </a:lnTo>
                  <a:lnTo>
                    <a:pt x="4678680" y="6065520"/>
                  </a:lnTo>
                  <a:cubicBezTo>
                    <a:pt x="5417820" y="6065520"/>
                    <a:pt x="6066790" y="5462270"/>
                    <a:pt x="6120130" y="4725670"/>
                  </a:cubicBezTo>
                  <a:lnTo>
                    <a:pt x="6370320" y="1338580"/>
                  </a:lnTo>
                  <a:cubicBezTo>
                    <a:pt x="6424930" y="603250"/>
                    <a:pt x="5864860" y="0"/>
                    <a:pt x="5125720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7557A4"/>
            </a:solidFill>
          </p:spPr>
        </p:sp>
      </p:grpSp>
      <p:sp>
        <p:nvSpPr>
          <p:cNvPr id="17" name="Freeform 17"/>
          <p:cNvSpPr/>
          <p:nvPr/>
        </p:nvSpPr>
        <p:spPr>
          <a:xfrm rot="-332602">
            <a:off x="1510536" y="1722501"/>
            <a:ext cx="14791526" cy="8820037"/>
          </a:xfrm>
          <a:custGeom>
            <a:avLst/>
            <a:gdLst/>
            <a:ahLst/>
            <a:cxnLst/>
            <a:rect l="l" t="t" r="r" b="b"/>
            <a:pathLst>
              <a:path w="14791526" h="8820037">
                <a:moveTo>
                  <a:pt x="0" y="0"/>
                </a:moveTo>
                <a:lnTo>
                  <a:pt x="14791526" y="0"/>
                </a:lnTo>
                <a:lnTo>
                  <a:pt x="14791526" y="8820037"/>
                </a:lnTo>
                <a:lnTo>
                  <a:pt x="0" y="88200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16219" b="-375"/>
            </a:stretch>
          </a:blipFill>
        </p:spPr>
      </p:sp>
      <p:sp>
        <p:nvSpPr>
          <p:cNvPr id="18" name="Freeform 18"/>
          <p:cNvSpPr/>
          <p:nvPr/>
        </p:nvSpPr>
        <p:spPr>
          <a:xfrm rot="793255">
            <a:off x="13202265" y="877172"/>
            <a:ext cx="1506606" cy="1537353"/>
          </a:xfrm>
          <a:custGeom>
            <a:avLst/>
            <a:gdLst/>
            <a:ahLst/>
            <a:cxnLst/>
            <a:rect l="l" t="t" r="r" b="b"/>
            <a:pathLst>
              <a:path w="1506606" h="1537353">
                <a:moveTo>
                  <a:pt x="0" y="0"/>
                </a:moveTo>
                <a:lnTo>
                  <a:pt x="1506606" y="0"/>
                </a:lnTo>
                <a:lnTo>
                  <a:pt x="1506606" y="1537353"/>
                </a:lnTo>
                <a:lnTo>
                  <a:pt x="0" y="15373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2796365" y="2566437"/>
            <a:ext cx="12683729" cy="6589445"/>
          </a:xfrm>
          <a:custGeom>
            <a:avLst/>
            <a:gdLst/>
            <a:ahLst/>
            <a:cxnLst/>
            <a:rect l="l" t="t" r="r" b="b"/>
            <a:pathLst>
              <a:path w="12683729" h="6589445">
                <a:moveTo>
                  <a:pt x="0" y="0"/>
                </a:moveTo>
                <a:lnTo>
                  <a:pt x="12683729" y="0"/>
                </a:lnTo>
                <a:lnTo>
                  <a:pt x="12683729" y="6589445"/>
                </a:lnTo>
                <a:lnTo>
                  <a:pt x="0" y="658944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44005" t="-108993" r="-94451" b="-39628"/>
            </a:stretch>
          </a:blipFill>
        </p:spPr>
      </p:sp>
      <p:sp>
        <p:nvSpPr>
          <p:cNvPr id="20" name="TextBox 20"/>
          <p:cNvSpPr txBox="1"/>
          <p:nvPr/>
        </p:nvSpPr>
        <p:spPr>
          <a:xfrm rot="-554942">
            <a:off x="1884711" y="1155544"/>
            <a:ext cx="6601507" cy="964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762"/>
              </a:lnSpc>
            </a:pPr>
            <a:r>
              <a:rPr lang="en-US" sz="5544">
                <a:solidFill>
                  <a:srgbClr val="000000"/>
                </a:solidFill>
                <a:latin typeface="Canva Student Font"/>
              </a:rPr>
              <a:t>Graduation Requirements</a:t>
            </a:r>
          </a:p>
        </p:txBody>
      </p:sp>
      <p:sp>
        <p:nvSpPr>
          <p:cNvPr id="21" name="TextBox 21"/>
          <p:cNvSpPr txBox="1"/>
          <p:nvPr/>
        </p:nvSpPr>
        <p:spPr>
          <a:xfrm rot="5400000">
            <a:off x="15826936" y="6874208"/>
            <a:ext cx="1632818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9"/>
              </a:lnSpc>
            </a:pPr>
            <a:r>
              <a:rPr lang="en-US" sz="2099">
                <a:solidFill>
                  <a:srgbClr val="000000"/>
                </a:solidFill>
                <a:latin typeface="Now"/>
              </a:rPr>
              <a:t>section 4</a:t>
            </a:r>
          </a:p>
        </p:txBody>
      </p:sp>
      <p:sp>
        <p:nvSpPr>
          <p:cNvPr id="22" name="TextBox 22"/>
          <p:cNvSpPr txBox="1"/>
          <p:nvPr/>
        </p:nvSpPr>
        <p:spPr>
          <a:xfrm rot="5400000">
            <a:off x="15817826" y="4983412"/>
            <a:ext cx="1632818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9"/>
              </a:lnSpc>
            </a:pPr>
            <a:r>
              <a:rPr lang="en-US" sz="2099">
                <a:solidFill>
                  <a:srgbClr val="000000"/>
                </a:solidFill>
                <a:latin typeface="Now"/>
              </a:rPr>
              <a:t>section 3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409" t="-8142" r="-845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16695" y="94943"/>
            <a:ext cx="15402839" cy="10137748"/>
            <a:chOff x="0" y="0"/>
            <a:chExt cx="5210343" cy="342931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210343" cy="3429313"/>
            </a:xfrm>
            <a:custGeom>
              <a:avLst/>
              <a:gdLst/>
              <a:ahLst/>
              <a:cxnLst/>
              <a:rect l="l" t="t" r="r" b="b"/>
              <a:pathLst>
                <a:path w="5210343" h="3429313">
                  <a:moveTo>
                    <a:pt x="5085883" y="3429312"/>
                  </a:moveTo>
                  <a:lnTo>
                    <a:pt x="124460" y="3429312"/>
                  </a:lnTo>
                  <a:cubicBezTo>
                    <a:pt x="55880" y="3429312"/>
                    <a:pt x="0" y="3373432"/>
                    <a:pt x="0" y="330485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085883" y="0"/>
                  </a:lnTo>
                  <a:cubicBezTo>
                    <a:pt x="5154463" y="0"/>
                    <a:pt x="5210343" y="55880"/>
                    <a:pt x="5210343" y="124460"/>
                  </a:cubicBezTo>
                  <a:lnTo>
                    <a:pt x="5210343" y="3304853"/>
                  </a:lnTo>
                  <a:cubicBezTo>
                    <a:pt x="5210343" y="3373432"/>
                    <a:pt x="5154463" y="3429313"/>
                    <a:pt x="5085883" y="3429313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5" name="Group 5"/>
          <p:cNvGrpSpPr/>
          <p:nvPr/>
        </p:nvGrpSpPr>
        <p:grpSpPr>
          <a:xfrm rot="-5400000">
            <a:off x="15129668" y="8002064"/>
            <a:ext cx="1982042" cy="1901232"/>
            <a:chOff x="0" y="0"/>
            <a:chExt cx="6323330" cy="6065520"/>
          </a:xfrm>
        </p:grpSpPr>
        <p:sp>
          <p:nvSpPr>
            <p:cNvPr id="6" name="Freeform 6"/>
            <p:cNvSpPr/>
            <p:nvPr/>
          </p:nvSpPr>
          <p:spPr>
            <a:xfrm>
              <a:off x="-50800" y="0"/>
              <a:ext cx="6424930" cy="6066790"/>
            </a:xfrm>
            <a:custGeom>
              <a:avLst/>
              <a:gdLst/>
              <a:ahLst/>
              <a:cxnLst/>
              <a:rect l="l" t="t" r="r" b="b"/>
              <a:pathLst>
                <a:path w="6424930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4668520" y="6066790"/>
                  </a:lnTo>
                  <a:lnTo>
                    <a:pt x="4668520" y="0"/>
                  </a:lnTo>
                  <a:lnTo>
                    <a:pt x="1692910" y="0"/>
                  </a:lnTo>
                  <a:close/>
                  <a:moveTo>
                    <a:pt x="5125720" y="0"/>
                  </a:moveTo>
                  <a:lnTo>
                    <a:pt x="4668520" y="0"/>
                  </a:lnTo>
                  <a:lnTo>
                    <a:pt x="4668520" y="6065520"/>
                  </a:lnTo>
                  <a:lnTo>
                    <a:pt x="4678680" y="6065520"/>
                  </a:lnTo>
                  <a:cubicBezTo>
                    <a:pt x="5417820" y="6065520"/>
                    <a:pt x="6066790" y="5462270"/>
                    <a:pt x="6120130" y="4725670"/>
                  </a:cubicBezTo>
                  <a:lnTo>
                    <a:pt x="6370320" y="1338580"/>
                  </a:lnTo>
                  <a:cubicBezTo>
                    <a:pt x="6424930" y="603250"/>
                    <a:pt x="5864860" y="0"/>
                    <a:pt x="5125720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7557A4"/>
            </a:solidFill>
          </p:spPr>
        </p:sp>
      </p:grpSp>
      <p:grpSp>
        <p:nvGrpSpPr>
          <p:cNvPr id="7" name="Group 7"/>
          <p:cNvGrpSpPr/>
          <p:nvPr/>
        </p:nvGrpSpPr>
        <p:grpSpPr>
          <a:xfrm rot="5400000">
            <a:off x="903820" y="502568"/>
            <a:ext cx="1931929" cy="1853162"/>
            <a:chOff x="0" y="0"/>
            <a:chExt cx="6323330" cy="6065520"/>
          </a:xfrm>
        </p:grpSpPr>
        <p:sp>
          <p:nvSpPr>
            <p:cNvPr id="8" name="Freeform 8"/>
            <p:cNvSpPr/>
            <p:nvPr/>
          </p:nvSpPr>
          <p:spPr>
            <a:xfrm>
              <a:off x="-50800" y="0"/>
              <a:ext cx="6424930" cy="6066790"/>
            </a:xfrm>
            <a:custGeom>
              <a:avLst/>
              <a:gdLst/>
              <a:ahLst/>
              <a:cxnLst/>
              <a:rect l="l" t="t" r="r" b="b"/>
              <a:pathLst>
                <a:path w="6424930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4668520" y="6066790"/>
                  </a:lnTo>
                  <a:lnTo>
                    <a:pt x="4668520" y="0"/>
                  </a:lnTo>
                  <a:lnTo>
                    <a:pt x="1692910" y="0"/>
                  </a:lnTo>
                  <a:close/>
                  <a:moveTo>
                    <a:pt x="5125720" y="0"/>
                  </a:moveTo>
                  <a:lnTo>
                    <a:pt x="4668520" y="0"/>
                  </a:lnTo>
                  <a:lnTo>
                    <a:pt x="4668520" y="6065520"/>
                  </a:lnTo>
                  <a:lnTo>
                    <a:pt x="4678680" y="6065520"/>
                  </a:lnTo>
                  <a:cubicBezTo>
                    <a:pt x="5417820" y="6065520"/>
                    <a:pt x="6066790" y="5462270"/>
                    <a:pt x="6120130" y="4725670"/>
                  </a:cubicBezTo>
                  <a:lnTo>
                    <a:pt x="6370320" y="1338580"/>
                  </a:lnTo>
                  <a:cubicBezTo>
                    <a:pt x="6424930" y="603250"/>
                    <a:pt x="5864860" y="0"/>
                    <a:pt x="5125720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7557A4"/>
            </a:solidFill>
          </p:spPr>
        </p:sp>
      </p:grpSp>
      <p:grpSp>
        <p:nvGrpSpPr>
          <p:cNvPr id="9" name="Group 9"/>
          <p:cNvGrpSpPr/>
          <p:nvPr/>
        </p:nvGrpSpPr>
        <p:grpSpPr>
          <a:xfrm rot="5400000">
            <a:off x="903820" y="2423658"/>
            <a:ext cx="1931929" cy="1853162"/>
            <a:chOff x="0" y="0"/>
            <a:chExt cx="6323330" cy="6065520"/>
          </a:xfrm>
        </p:grpSpPr>
        <p:sp>
          <p:nvSpPr>
            <p:cNvPr id="10" name="Freeform 10"/>
            <p:cNvSpPr/>
            <p:nvPr/>
          </p:nvSpPr>
          <p:spPr>
            <a:xfrm>
              <a:off x="-50800" y="0"/>
              <a:ext cx="6424930" cy="6066790"/>
            </a:xfrm>
            <a:custGeom>
              <a:avLst/>
              <a:gdLst/>
              <a:ahLst/>
              <a:cxnLst/>
              <a:rect l="l" t="t" r="r" b="b"/>
              <a:pathLst>
                <a:path w="6424930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4668520" y="6066790"/>
                  </a:lnTo>
                  <a:lnTo>
                    <a:pt x="4668520" y="0"/>
                  </a:lnTo>
                  <a:lnTo>
                    <a:pt x="1692910" y="0"/>
                  </a:lnTo>
                  <a:close/>
                  <a:moveTo>
                    <a:pt x="5125720" y="0"/>
                  </a:moveTo>
                  <a:lnTo>
                    <a:pt x="4668520" y="0"/>
                  </a:lnTo>
                  <a:lnTo>
                    <a:pt x="4668520" y="6065520"/>
                  </a:lnTo>
                  <a:lnTo>
                    <a:pt x="4678680" y="6065520"/>
                  </a:lnTo>
                  <a:cubicBezTo>
                    <a:pt x="5417820" y="6065520"/>
                    <a:pt x="6066790" y="5462270"/>
                    <a:pt x="6120130" y="4725670"/>
                  </a:cubicBezTo>
                  <a:lnTo>
                    <a:pt x="6370320" y="1338580"/>
                  </a:lnTo>
                  <a:cubicBezTo>
                    <a:pt x="6424930" y="603250"/>
                    <a:pt x="5864860" y="0"/>
                    <a:pt x="5125720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7557A4"/>
            </a:solidFill>
          </p:spPr>
        </p:sp>
      </p:grpSp>
      <p:sp>
        <p:nvSpPr>
          <p:cNvPr id="11" name="Freeform 11"/>
          <p:cNvSpPr/>
          <p:nvPr/>
        </p:nvSpPr>
        <p:spPr>
          <a:xfrm>
            <a:off x="1525854" y="355434"/>
            <a:ext cx="14760891" cy="9626707"/>
          </a:xfrm>
          <a:custGeom>
            <a:avLst/>
            <a:gdLst/>
            <a:ahLst/>
            <a:cxnLst/>
            <a:rect l="l" t="t" r="r" b="b"/>
            <a:pathLst>
              <a:path w="14760891" h="9626707">
                <a:moveTo>
                  <a:pt x="0" y="0"/>
                </a:moveTo>
                <a:lnTo>
                  <a:pt x="14760891" y="0"/>
                </a:lnTo>
                <a:lnTo>
                  <a:pt x="14760891" y="9626707"/>
                </a:lnTo>
                <a:lnTo>
                  <a:pt x="0" y="96267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299" t="-14216" r="-10299" b="-15109"/>
            </a:stretch>
          </a:blipFill>
        </p:spPr>
      </p:sp>
      <p:grpSp>
        <p:nvGrpSpPr>
          <p:cNvPr id="12" name="Group 12"/>
          <p:cNvGrpSpPr/>
          <p:nvPr/>
        </p:nvGrpSpPr>
        <p:grpSpPr>
          <a:xfrm rot="-5400000">
            <a:off x="15129668" y="6106472"/>
            <a:ext cx="1982042" cy="1901232"/>
            <a:chOff x="0" y="0"/>
            <a:chExt cx="6323330" cy="6065520"/>
          </a:xfrm>
        </p:grpSpPr>
        <p:sp>
          <p:nvSpPr>
            <p:cNvPr id="13" name="Freeform 13"/>
            <p:cNvSpPr/>
            <p:nvPr/>
          </p:nvSpPr>
          <p:spPr>
            <a:xfrm>
              <a:off x="-50800" y="0"/>
              <a:ext cx="6424930" cy="6066790"/>
            </a:xfrm>
            <a:custGeom>
              <a:avLst/>
              <a:gdLst/>
              <a:ahLst/>
              <a:cxnLst/>
              <a:rect l="l" t="t" r="r" b="b"/>
              <a:pathLst>
                <a:path w="6424930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4668520" y="6066790"/>
                  </a:lnTo>
                  <a:lnTo>
                    <a:pt x="4668520" y="0"/>
                  </a:lnTo>
                  <a:lnTo>
                    <a:pt x="1692910" y="0"/>
                  </a:lnTo>
                  <a:close/>
                  <a:moveTo>
                    <a:pt x="5125720" y="0"/>
                  </a:moveTo>
                  <a:lnTo>
                    <a:pt x="4668520" y="0"/>
                  </a:lnTo>
                  <a:lnTo>
                    <a:pt x="4668520" y="6065520"/>
                  </a:lnTo>
                  <a:lnTo>
                    <a:pt x="4678680" y="6065520"/>
                  </a:lnTo>
                  <a:cubicBezTo>
                    <a:pt x="5417820" y="6065520"/>
                    <a:pt x="6066790" y="5462270"/>
                    <a:pt x="6120130" y="4725670"/>
                  </a:cubicBezTo>
                  <a:lnTo>
                    <a:pt x="6370320" y="1338580"/>
                  </a:lnTo>
                  <a:cubicBezTo>
                    <a:pt x="6424930" y="603250"/>
                    <a:pt x="5864860" y="0"/>
                    <a:pt x="5125720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7557A4"/>
            </a:solidFill>
          </p:spPr>
        </p:sp>
      </p:grpSp>
      <p:grpSp>
        <p:nvGrpSpPr>
          <p:cNvPr id="14" name="Group 14"/>
          <p:cNvGrpSpPr/>
          <p:nvPr/>
        </p:nvGrpSpPr>
        <p:grpSpPr>
          <a:xfrm rot="-5400000">
            <a:off x="15129668" y="4210880"/>
            <a:ext cx="1982042" cy="1901232"/>
            <a:chOff x="0" y="0"/>
            <a:chExt cx="6323330" cy="6065520"/>
          </a:xfrm>
        </p:grpSpPr>
        <p:sp>
          <p:nvSpPr>
            <p:cNvPr id="15" name="Freeform 15"/>
            <p:cNvSpPr/>
            <p:nvPr/>
          </p:nvSpPr>
          <p:spPr>
            <a:xfrm>
              <a:off x="-50800" y="0"/>
              <a:ext cx="6424930" cy="6066790"/>
            </a:xfrm>
            <a:custGeom>
              <a:avLst/>
              <a:gdLst/>
              <a:ahLst/>
              <a:cxnLst/>
              <a:rect l="l" t="t" r="r" b="b"/>
              <a:pathLst>
                <a:path w="6424930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4668520" y="6066790"/>
                  </a:lnTo>
                  <a:lnTo>
                    <a:pt x="4668520" y="0"/>
                  </a:lnTo>
                  <a:lnTo>
                    <a:pt x="1692910" y="0"/>
                  </a:lnTo>
                  <a:close/>
                  <a:moveTo>
                    <a:pt x="5125720" y="0"/>
                  </a:moveTo>
                  <a:lnTo>
                    <a:pt x="4668520" y="0"/>
                  </a:lnTo>
                  <a:lnTo>
                    <a:pt x="4668520" y="6065520"/>
                  </a:lnTo>
                  <a:lnTo>
                    <a:pt x="4678680" y="6065520"/>
                  </a:lnTo>
                  <a:cubicBezTo>
                    <a:pt x="5417820" y="6065520"/>
                    <a:pt x="6066790" y="5462270"/>
                    <a:pt x="6120130" y="4725670"/>
                  </a:cubicBezTo>
                  <a:lnTo>
                    <a:pt x="6370320" y="1338580"/>
                  </a:lnTo>
                  <a:cubicBezTo>
                    <a:pt x="6424930" y="603250"/>
                    <a:pt x="5864860" y="0"/>
                    <a:pt x="5125720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7557A4"/>
            </a:solidFill>
          </p:spPr>
        </p:sp>
      </p:grpSp>
      <p:sp>
        <p:nvSpPr>
          <p:cNvPr id="16" name="Freeform 16"/>
          <p:cNvSpPr/>
          <p:nvPr/>
        </p:nvSpPr>
        <p:spPr>
          <a:xfrm rot="278219">
            <a:off x="1510536" y="1722501"/>
            <a:ext cx="14791526" cy="8820037"/>
          </a:xfrm>
          <a:custGeom>
            <a:avLst/>
            <a:gdLst/>
            <a:ahLst/>
            <a:cxnLst/>
            <a:rect l="l" t="t" r="r" b="b"/>
            <a:pathLst>
              <a:path w="14791526" h="8820037">
                <a:moveTo>
                  <a:pt x="0" y="0"/>
                </a:moveTo>
                <a:lnTo>
                  <a:pt x="14791526" y="0"/>
                </a:lnTo>
                <a:lnTo>
                  <a:pt x="14791526" y="8820037"/>
                </a:lnTo>
                <a:lnTo>
                  <a:pt x="0" y="88200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16219" b="-375"/>
            </a:stretch>
          </a:blipFill>
        </p:spPr>
      </p:sp>
      <p:sp>
        <p:nvSpPr>
          <p:cNvPr id="17" name="Freeform 17"/>
          <p:cNvSpPr/>
          <p:nvPr/>
        </p:nvSpPr>
        <p:spPr>
          <a:xfrm rot="-609539">
            <a:off x="1456482" y="7543233"/>
            <a:ext cx="1533215" cy="1592335"/>
          </a:xfrm>
          <a:custGeom>
            <a:avLst/>
            <a:gdLst/>
            <a:ahLst/>
            <a:cxnLst/>
            <a:rect l="l" t="t" r="r" b="b"/>
            <a:pathLst>
              <a:path w="1533215" h="1592335">
                <a:moveTo>
                  <a:pt x="0" y="0"/>
                </a:moveTo>
                <a:lnTo>
                  <a:pt x="1533215" y="0"/>
                </a:lnTo>
                <a:lnTo>
                  <a:pt x="1533215" y="1592335"/>
                </a:lnTo>
                <a:lnTo>
                  <a:pt x="0" y="15923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2442148" y="5672492"/>
            <a:ext cx="708434" cy="787149"/>
          </a:xfrm>
          <a:custGeom>
            <a:avLst/>
            <a:gdLst/>
            <a:ahLst/>
            <a:cxnLst/>
            <a:rect l="l" t="t" r="r" b="b"/>
            <a:pathLst>
              <a:path w="708434" h="787149">
                <a:moveTo>
                  <a:pt x="0" y="0"/>
                </a:moveTo>
                <a:lnTo>
                  <a:pt x="708435" y="0"/>
                </a:lnTo>
                <a:lnTo>
                  <a:pt x="708435" y="787149"/>
                </a:lnTo>
                <a:lnTo>
                  <a:pt x="0" y="78714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2191989" y="2580703"/>
            <a:ext cx="854734" cy="1735500"/>
          </a:xfrm>
          <a:custGeom>
            <a:avLst/>
            <a:gdLst/>
            <a:ahLst/>
            <a:cxnLst/>
            <a:rect l="l" t="t" r="r" b="b"/>
            <a:pathLst>
              <a:path w="854734" h="1735500">
                <a:moveTo>
                  <a:pt x="0" y="0"/>
                </a:moveTo>
                <a:lnTo>
                  <a:pt x="854733" y="0"/>
                </a:lnTo>
                <a:lnTo>
                  <a:pt x="854733" y="1735500"/>
                </a:lnTo>
                <a:lnTo>
                  <a:pt x="0" y="17355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865927">
            <a:off x="1558316" y="5256893"/>
            <a:ext cx="1767665" cy="298896"/>
          </a:xfrm>
          <a:custGeom>
            <a:avLst/>
            <a:gdLst/>
            <a:ahLst/>
            <a:cxnLst/>
            <a:rect l="l" t="t" r="r" b="b"/>
            <a:pathLst>
              <a:path w="1767665" h="298896">
                <a:moveTo>
                  <a:pt x="0" y="0"/>
                </a:moveTo>
                <a:lnTo>
                  <a:pt x="1767665" y="0"/>
                </a:lnTo>
                <a:lnTo>
                  <a:pt x="1767665" y="298896"/>
                </a:lnTo>
                <a:lnTo>
                  <a:pt x="0" y="29889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3883553" y="2120074"/>
            <a:ext cx="10520893" cy="7138226"/>
          </a:xfrm>
          <a:custGeom>
            <a:avLst/>
            <a:gdLst/>
            <a:ahLst/>
            <a:cxnLst/>
            <a:rect l="l" t="t" r="r" b="b"/>
            <a:pathLst>
              <a:path w="10520893" h="7138226">
                <a:moveTo>
                  <a:pt x="0" y="0"/>
                </a:moveTo>
                <a:lnTo>
                  <a:pt x="10520894" y="0"/>
                </a:lnTo>
                <a:lnTo>
                  <a:pt x="10520894" y="7138226"/>
                </a:lnTo>
                <a:lnTo>
                  <a:pt x="0" y="713822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42921" t="-59536" r="-58107" b="-954"/>
            </a:stretch>
          </a:blipFill>
        </p:spPr>
      </p:sp>
      <p:sp>
        <p:nvSpPr>
          <p:cNvPr id="22" name="TextBox 22"/>
          <p:cNvSpPr txBox="1"/>
          <p:nvPr/>
        </p:nvSpPr>
        <p:spPr>
          <a:xfrm rot="5400000">
            <a:off x="15817826" y="8746156"/>
            <a:ext cx="1632818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9"/>
              </a:lnSpc>
            </a:pPr>
            <a:r>
              <a:rPr lang="en-US" sz="2099">
                <a:solidFill>
                  <a:srgbClr val="000000"/>
                </a:solidFill>
                <a:latin typeface="Now"/>
              </a:rPr>
              <a:t>section 5</a:t>
            </a:r>
          </a:p>
        </p:txBody>
      </p:sp>
      <p:sp>
        <p:nvSpPr>
          <p:cNvPr id="23" name="TextBox 23"/>
          <p:cNvSpPr txBox="1"/>
          <p:nvPr/>
        </p:nvSpPr>
        <p:spPr>
          <a:xfrm rot="322662">
            <a:off x="9839509" y="1112937"/>
            <a:ext cx="6601507" cy="964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762"/>
              </a:lnSpc>
            </a:pPr>
            <a:r>
              <a:rPr lang="en-US" sz="5544">
                <a:solidFill>
                  <a:srgbClr val="000000"/>
                </a:solidFill>
                <a:latin typeface="Canva Student Font"/>
              </a:rPr>
              <a:t>Sample 4-Year Worksheet</a:t>
            </a:r>
          </a:p>
        </p:txBody>
      </p:sp>
      <p:sp>
        <p:nvSpPr>
          <p:cNvPr id="24" name="TextBox 24"/>
          <p:cNvSpPr txBox="1"/>
          <p:nvPr/>
        </p:nvSpPr>
        <p:spPr>
          <a:xfrm rot="5400000">
            <a:off x="15826936" y="6874208"/>
            <a:ext cx="1632818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9"/>
              </a:lnSpc>
            </a:pPr>
            <a:r>
              <a:rPr lang="en-US" sz="2099">
                <a:solidFill>
                  <a:srgbClr val="000000"/>
                </a:solidFill>
                <a:latin typeface="Now"/>
              </a:rPr>
              <a:t>section 4</a:t>
            </a:r>
          </a:p>
        </p:txBody>
      </p:sp>
      <p:sp>
        <p:nvSpPr>
          <p:cNvPr id="25" name="TextBox 25"/>
          <p:cNvSpPr txBox="1"/>
          <p:nvPr/>
        </p:nvSpPr>
        <p:spPr>
          <a:xfrm rot="5400000">
            <a:off x="15817826" y="4983412"/>
            <a:ext cx="1632818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9"/>
              </a:lnSpc>
            </a:pPr>
            <a:r>
              <a:rPr lang="en-US" sz="2099">
                <a:solidFill>
                  <a:srgbClr val="000000"/>
                </a:solidFill>
                <a:latin typeface="Now"/>
              </a:rPr>
              <a:t>section 3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409" t="-8142" r="-845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16695" y="94943"/>
            <a:ext cx="15402839" cy="10137748"/>
            <a:chOff x="0" y="0"/>
            <a:chExt cx="5210343" cy="342931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210343" cy="3429313"/>
            </a:xfrm>
            <a:custGeom>
              <a:avLst/>
              <a:gdLst/>
              <a:ahLst/>
              <a:cxnLst/>
              <a:rect l="l" t="t" r="r" b="b"/>
              <a:pathLst>
                <a:path w="5210343" h="3429313">
                  <a:moveTo>
                    <a:pt x="5085883" y="3429312"/>
                  </a:moveTo>
                  <a:lnTo>
                    <a:pt x="124460" y="3429312"/>
                  </a:lnTo>
                  <a:cubicBezTo>
                    <a:pt x="55880" y="3429312"/>
                    <a:pt x="0" y="3373432"/>
                    <a:pt x="0" y="330485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085883" y="0"/>
                  </a:lnTo>
                  <a:cubicBezTo>
                    <a:pt x="5154463" y="0"/>
                    <a:pt x="5210343" y="55880"/>
                    <a:pt x="5210343" y="124460"/>
                  </a:cubicBezTo>
                  <a:lnTo>
                    <a:pt x="5210343" y="3304853"/>
                  </a:lnTo>
                  <a:cubicBezTo>
                    <a:pt x="5210343" y="3373432"/>
                    <a:pt x="5154463" y="3429313"/>
                    <a:pt x="5085883" y="3429313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5" name="Group 5"/>
          <p:cNvGrpSpPr/>
          <p:nvPr/>
        </p:nvGrpSpPr>
        <p:grpSpPr>
          <a:xfrm rot="-5400000">
            <a:off x="15129668" y="6106472"/>
            <a:ext cx="1982042" cy="1901232"/>
            <a:chOff x="0" y="0"/>
            <a:chExt cx="6323330" cy="6065520"/>
          </a:xfrm>
        </p:grpSpPr>
        <p:sp>
          <p:nvSpPr>
            <p:cNvPr id="6" name="Freeform 6"/>
            <p:cNvSpPr/>
            <p:nvPr/>
          </p:nvSpPr>
          <p:spPr>
            <a:xfrm>
              <a:off x="-50800" y="0"/>
              <a:ext cx="6424930" cy="6066790"/>
            </a:xfrm>
            <a:custGeom>
              <a:avLst/>
              <a:gdLst/>
              <a:ahLst/>
              <a:cxnLst/>
              <a:rect l="l" t="t" r="r" b="b"/>
              <a:pathLst>
                <a:path w="6424930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4668520" y="6066790"/>
                  </a:lnTo>
                  <a:lnTo>
                    <a:pt x="4668520" y="0"/>
                  </a:lnTo>
                  <a:lnTo>
                    <a:pt x="1692910" y="0"/>
                  </a:lnTo>
                  <a:close/>
                  <a:moveTo>
                    <a:pt x="5125720" y="0"/>
                  </a:moveTo>
                  <a:lnTo>
                    <a:pt x="4668520" y="0"/>
                  </a:lnTo>
                  <a:lnTo>
                    <a:pt x="4668520" y="6065520"/>
                  </a:lnTo>
                  <a:lnTo>
                    <a:pt x="4678680" y="6065520"/>
                  </a:lnTo>
                  <a:cubicBezTo>
                    <a:pt x="5417820" y="6065520"/>
                    <a:pt x="6066790" y="5462270"/>
                    <a:pt x="6120130" y="4725670"/>
                  </a:cubicBezTo>
                  <a:lnTo>
                    <a:pt x="6370320" y="1338580"/>
                  </a:lnTo>
                  <a:cubicBezTo>
                    <a:pt x="6424930" y="603250"/>
                    <a:pt x="5864860" y="0"/>
                    <a:pt x="5125720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7557A4"/>
            </a:solidFill>
          </p:spPr>
        </p:sp>
      </p:grpSp>
      <p:grpSp>
        <p:nvGrpSpPr>
          <p:cNvPr id="7" name="Group 7"/>
          <p:cNvGrpSpPr/>
          <p:nvPr/>
        </p:nvGrpSpPr>
        <p:grpSpPr>
          <a:xfrm rot="-5400000">
            <a:off x="15129668" y="8002064"/>
            <a:ext cx="1982042" cy="1901232"/>
            <a:chOff x="0" y="0"/>
            <a:chExt cx="6323330" cy="6065520"/>
          </a:xfrm>
        </p:grpSpPr>
        <p:sp>
          <p:nvSpPr>
            <p:cNvPr id="8" name="Freeform 8"/>
            <p:cNvSpPr/>
            <p:nvPr/>
          </p:nvSpPr>
          <p:spPr>
            <a:xfrm>
              <a:off x="-50800" y="0"/>
              <a:ext cx="6424930" cy="6066790"/>
            </a:xfrm>
            <a:custGeom>
              <a:avLst/>
              <a:gdLst/>
              <a:ahLst/>
              <a:cxnLst/>
              <a:rect l="l" t="t" r="r" b="b"/>
              <a:pathLst>
                <a:path w="6424930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4668520" y="6066790"/>
                  </a:lnTo>
                  <a:lnTo>
                    <a:pt x="4668520" y="0"/>
                  </a:lnTo>
                  <a:lnTo>
                    <a:pt x="1692910" y="0"/>
                  </a:lnTo>
                  <a:close/>
                  <a:moveTo>
                    <a:pt x="5125720" y="0"/>
                  </a:moveTo>
                  <a:lnTo>
                    <a:pt x="4668520" y="0"/>
                  </a:lnTo>
                  <a:lnTo>
                    <a:pt x="4668520" y="6065520"/>
                  </a:lnTo>
                  <a:lnTo>
                    <a:pt x="4678680" y="6065520"/>
                  </a:lnTo>
                  <a:cubicBezTo>
                    <a:pt x="5417820" y="6065520"/>
                    <a:pt x="6066790" y="5462270"/>
                    <a:pt x="6120130" y="4725670"/>
                  </a:cubicBezTo>
                  <a:lnTo>
                    <a:pt x="6370320" y="1338580"/>
                  </a:lnTo>
                  <a:cubicBezTo>
                    <a:pt x="6424930" y="603250"/>
                    <a:pt x="5864860" y="0"/>
                    <a:pt x="5125720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7557A4"/>
            </a:solidFill>
          </p:spPr>
        </p:sp>
      </p:grpSp>
      <p:grpSp>
        <p:nvGrpSpPr>
          <p:cNvPr id="9" name="Group 9"/>
          <p:cNvGrpSpPr/>
          <p:nvPr/>
        </p:nvGrpSpPr>
        <p:grpSpPr>
          <a:xfrm rot="5400000">
            <a:off x="903820" y="502568"/>
            <a:ext cx="1931929" cy="1853162"/>
            <a:chOff x="0" y="0"/>
            <a:chExt cx="6323330" cy="6065520"/>
          </a:xfrm>
        </p:grpSpPr>
        <p:sp>
          <p:nvSpPr>
            <p:cNvPr id="10" name="Freeform 10"/>
            <p:cNvSpPr/>
            <p:nvPr/>
          </p:nvSpPr>
          <p:spPr>
            <a:xfrm>
              <a:off x="-50800" y="0"/>
              <a:ext cx="6424930" cy="6066790"/>
            </a:xfrm>
            <a:custGeom>
              <a:avLst/>
              <a:gdLst/>
              <a:ahLst/>
              <a:cxnLst/>
              <a:rect l="l" t="t" r="r" b="b"/>
              <a:pathLst>
                <a:path w="6424930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4668520" y="6066790"/>
                  </a:lnTo>
                  <a:lnTo>
                    <a:pt x="4668520" y="0"/>
                  </a:lnTo>
                  <a:lnTo>
                    <a:pt x="1692910" y="0"/>
                  </a:lnTo>
                  <a:close/>
                  <a:moveTo>
                    <a:pt x="5125720" y="0"/>
                  </a:moveTo>
                  <a:lnTo>
                    <a:pt x="4668520" y="0"/>
                  </a:lnTo>
                  <a:lnTo>
                    <a:pt x="4668520" y="6065520"/>
                  </a:lnTo>
                  <a:lnTo>
                    <a:pt x="4678680" y="6065520"/>
                  </a:lnTo>
                  <a:cubicBezTo>
                    <a:pt x="5417820" y="6065520"/>
                    <a:pt x="6066790" y="5462270"/>
                    <a:pt x="6120130" y="4725670"/>
                  </a:cubicBezTo>
                  <a:lnTo>
                    <a:pt x="6370320" y="1338580"/>
                  </a:lnTo>
                  <a:cubicBezTo>
                    <a:pt x="6424930" y="603250"/>
                    <a:pt x="5864860" y="0"/>
                    <a:pt x="5125720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7557A4"/>
            </a:solidFill>
          </p:spPr>
        </p:sp>
      </p:grpSp>
      <p:grpSp>
        <p:nvGrpSpPr>
          <p:cNvPr id="11" name="Group 11"/>
          <p:cNvGrpSpPr/>
          <p:nvPr/>
        </p:nvGrpSpPr>
        <p:grpSpPr>
          <a:xfrm rot="5400000">
            <a:off x="903820" y="2423658"/>
            <a:ext cx="1931929" cy="1853162"/>
            <a:chOff x="0" y="0"/>
            <a:chExt cx="6323330" cy="6065520"/>
          </a:xfrm>
        </p:grpSpPr>
        <p:sp>
          <p:nvSpPr>
            <p:cNvPr id="12" name="Freeform 12"/>
            <p:cNvSpPr/>
            <p:nvPr/>
          </p:nvSpPr>
          <p:spPr>
            <a:xfrm>
              <a:off x="-50800" y="0"/>
              <a:ext cx="6424930" cy="6066790"/>
            </a:xfrm>
            <a:custGeom>
              <a:avLst/>
              <a:gdLst/>
              <a:ahLst/>
              <a:cxnLst/>
              <a:rect l="l" t="t" r="r" b="b"/>
              <a:pathLst>
                <a:path w="6424930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4668520" y="6066790"/>
                  </a:lnTo>
                  <a:lnTo>
                    <a:pt x="4668520" y="0"/>
                  </a:lnTo>
                  <a:lnTo>
                    <a:pt x="1692910" y="0"/>
                  </a:lnTo>
                  <a:close/>
                  <a:moveTo>
                    <a:pt x="5125720" y="0"/>
                  </a:moveTo>
                  <a:lnTo>
                    <a:pt x="4668520" y="0"/>
                  </a:lnTo>
                  <a:lnTo>
                    <a:pt x="4668520" y="6065520"/>
                  </a:lnTo>
                  <a:lnTo>
                    <a:pt x="4678680" y="6065520"/>
                  </a:lnTo>
                  <a:cubicBezTo>
                    <a:pt x="5417820" y="6065520"/>
                    <a:pt x="6066790" y="5462270"/>
                    <a:pt x="6120130" y="4725670"/>
                  </a:cubicBezTo>
                  <a:lnTo>
                    <a:pt x="6370320" y="1338580"/>
                  </a:lnTo>
                  <a:cubicBezTo>
                    <a:pt x="6424930" y="603250"/>
                    <a:pt x="5864860" y="0"/>
                    <a:pt x="5125720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7557A4"/>
            </a:solidFill>
          </p:spPr>
        </p:sp>
      </p:grpSp>
      <p:grpSp>
        <p:nvGrpSpPr>
          <p:cNvPr id="13" name="Group 13"/>
          <p:cNvGrpSpPr/>
          <p:nvPr/>
        </p:nvGrpSpPr>
        <p:grpSpPr>
          <a:xfrm rot="-5400000">
            <a:off x="15129668" y="4210880"/>
            <a:ext cx="1982042" cy="1901232"/>
            <a:chOff x="0" y="0"/>
            <a:chExt cx="6323330" cy="6065520"/>
          </a:xfrm>
        </p:grpSpPr>
        <p:sp>
          <p:nvSpPr>
            <p:cNvPr id="14" name="Freeform 14"/>
            <p:cNvSpPr/>
            <p:nvPr/>
          </p:nvSpPr>
          <p:spPr>
            <a:xfrm>
              <a:off x="-50800" y="0"/>
              <a:ext cx="6424930" cy="6066790"/>
            </a:xfrm>
            <a:custGeom>
              <a:avLst/>
              <a:gdLst/>
              <a:ahLst/>
              <a:cxnLst/>
              <a:rect l="l" t="t" r="r" b="b"/>
              <a:pathLst>
                <a:path w="6424930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4668520" y="6066790"/>
                  </a:lnTo>
                  <a:lnTo>
                    <a:pt x="4668520" y="0"/>
                  </a:lnTo>
                  <a:lnTo>
                    <a:pt x="1692910" y="0"/>
                  </a:lnTo>
                  <a:close/>
                  <a:moveTo>
                    <a:pt x="5125720" y="0"/>
                  </a:moveTo>
                  <a:lnTo>
                    <a:pt x="4668520" y="0"/>
                  </a:lnTo>
                  <a:lnTo>
                    <a:pt x="4668520" y="6065520"/>
                  </a:lnTo>
                  <a:lnTo>
                    <a:pt x="4678680" y="6065520"/>
                  </a:lnTo>
                  <a:cubicBezTo>
                    <a:pt x="5417820" y="6065520"/>
                    <a:pt x="6066790" y="5462270"/>
                    <a:pt x="6120130" y="4725670"/>
                  </a:cubicBezTo>
                  <a:lnTo>
                    <a:pt x="6370320" y="1338580"/>
                  </a:lnTo>
                  <a:cubicBezTo>
                    <a:pt x="6424930" y="603250"/>
                    <a:pt x="5864860" y="0"/>
                    <a:pt x="5125720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7557A4"/>
            </a:solidFill>
          </p:spPr>
        </p:sp>
      </p:grpSp>
      <p:sp>
        <p:nvSpPr>
          <p:cNvPr id="15" name="Freeform 15"/>
          <p:cNvSpPr/>
          <p:nvPr/>
        </p:nvSpPr>
        <p:spPr>
          <a:xfrm>
            <a:off x="1525854" y="316994"/>
            <a:ext cx="14760891" cy="9626707"/>
          </a:xfrm>
          <a:custGeom>
            <a:avLst/>
            <a:gdLst/>
            <a:ahLst/>
            <a:cxnLst/>
            <a:rect l="l" t="t" r="r" b="b"/>
            <a:pathLst>
              <a:path w="14760891" h="9626707">
                <a:moveTo>
                  <a:pt x="0" y="0"/>
                </a:moveTo>
                <a:lnTo>
                  <a:pt x="14760891" y="0"/>
                </a:lnTo>
                <a:lnTo>
                  <a:pt x="14760891" y="9626707"/>
                </a:lnTo>
                <a:lnTo>
                  <a:pt x="0" y="96267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299" t="-14216" r="-10299" b="-15109"/>
            </a:stretch>
          </a:blipFill>
        </p:spPr>
      </p:sp>
      <p:sp>
        <p:nvSpPr>
          <p:cNvPr id="16" name="Freeform 16"/>
          <p:cNvSpPr/>
          <p:nvPr/>
        </p:nvSpPr>
        <p:spPr>
          <a:xfrm rot="-967220">
            <a:off x="11276594" y="5731740"/>
            <a:ext cx="429867" cy="463583"/>
          </a:xfrm>
          <a:custGeom>
            <a:avLst/>
            <a:gdLst/>
            <a:ahLst/>
            <a:cxnLst/>
            <a:rect l="l" t="t" r="r" b="b"/>
            <a:pathLst>
              <a:path w="429867" h="463583">
                <a:moveTo>
                  <a:pt x="0" y="0"/>
                </a:moveTo>
                <a:lnTo>
                  <a:pt x="429868" y="0"/>
                </a:lnTo>
                <a:lnTo>
                  <a:pt x="429868" y="463583"/>
                </a:lnTo>
                <a:lnTo>
                  <a:pt x="0" y="4635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9880767">
            <a:off x="12084672" y="6643783"/>
            <a:ext cx="1180418" cy="837024"/>
          </a:xfrm>
          <a:custGeom>
            <a:avLst/>
            <a:gdLst/>
            <a:ahLst/>
            <a:cxnLst/>
            <a:rect l="l" t="t" r="r" b="b"/>
            <a:pathLst>
              <a:path w="1180418" h="837024">
                <a:moveTo>
                  <a:pt x="0" y="0"/>
                </a:moveTo>
                <a:lnTo>
                  <a:pt x="1180418" y="0"/>
                </a:lnTo>
                <a:lnTo>
                  <a:pt x="1180418" y="837024"/>
                </a:lnTo>
                <a:lnTo>
                  <a:pt x="0" y="8370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5400000">
            <a:off x="9078511" y="2721752"/>
            <a:ext cx="7473656" cy="6540537"/>
          </a:xfrm>
          <a:custGeom>
            <a:avLst/>
            <a:gdLst/>
            <a:ahLst/>
            <a:cxnLst/>
            <a:rect l="l" t="t" r="r" b="b"/>
            <a:pathLst>
              <a:path w="7473656" h="6540537">
                <a:moveTo>
                  <a:pt x="0" y="0"/>
                </a:moveTo>
                <a:lnTo>
                  <a:pt x="7473656" y="0"/>
                </a:lnTo>
                <a:lnTo>
                  <a:pt x="7473656" y="6540537"/>
                </a:lnTo>
                <a:lnTo>
                  <a:pt x="0" y="654053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8012" t="-7764" r="-37587" b="-3011"/>
            </a:stretch>
          </a:blipFill>
        </p:spPr>
      </p:sp>
      <p:sp>
        <p:nvSpPr>
          <p:cNvPr id="19" name="Freeform 19"/>
          <p:cNvSpPr/>
          <p:nvPr/>
        </p:nvSpPr>
        <p:spPr>
          <a:xfrm rot="-1281608">
            <a:off x="12744542" y="1294124"/>
            <a:ext cx="429867" cy="463583"/>
          </a:xfrm>
          <a:custGeom>
            <a:avLst/>
            <a:gdLst/>
            <a:ahLst/>
            <a:cxnLst/>
            <a:rect l="l" t="t" r="r" b="b"/>
            <a:pathLst>
              <a:path w="429867" h="463583">
                <a:moveTo>
                  <a:pt x="0" y="0"/>
                </a:moveTo>
                <a:lnTo>
                  <a:pt x="429867" y="0"/>
                </a:lnTo>
                <a:lnTo>
                  <a:pt x="429867" y="463582"/>
                </a:lnTo>
                <a:lnTo>
                  <a:pt x="0" y="4635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9707687" y="2384275"/>
            <a:ext cx="6219730" cy="7163852"/>
          </a:xfrm>
          <a:custGeom>
            <a:avLst/>
            <a:gdLst/>
            <a:ahLst/>
            <a:cxnLst/>
            <a:rect l="l" t="t" r="r" b="b"/>
            <a:pathLst>
              <a:path w="6219730" h="7163852">
                <a:moveTo>
                  <a:pt x="0" y="0"/>
                </a:moveTo>
                <a:lnTo>
                  <a:pt x="6219731" y="0"/>
                </a:lnTo>
                <a:lnTo>
                  <a:pt x="6219731" y="7163852"/>
                </a:lnTo>
                <a:lnTo>
                  <a:pt x="0" y="716385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95300" t="-46413" r="-205220" b="-49188"/>
            </a:stretch>
          </a:blipFill>
        </p:spPr>
      </p:sp>
      <p:sp>
        <p:nvSpPr>
          <p:cNvPr id="21" name="Freeform 21"/>
          <p:cNvSpPr/>
          <p:nvPr/>
        </p:nvSpPr>
        <p:spPr>
          <a:xfrm rot="9308494">
            <a:off x="12602486" y="2096564"/>
            <a:ext cx="2029691" cy="867232"/>
          </a:xfrm>
          <a:custGeom>
            <a:avLst/>
            <a:gdLst/>
            <a:ahLst/>
            <a:cxnLst/>
            <a:rect l="l" t="t" r="r" b="b"/>
            <a:pathLst>
              <a:path w="2029691" h="867232">
                <a:moveTo>
                  <a:pt x="0" y="0"/>
                </a:moveTo>
                <a:lnTo>
                  <a:pt x="2029691" y="0"/>
                </a:lnTo>
                <a:lnTo>
                  <a:pt x="2029691" y="867232"/>
                </a:lnTo>
                <a:lnTo>
                  <a:pt x="0" y="8672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 rot="5400000">
            <a:off x="15817826" y="6879416"/>
            <a:ext cx="1632818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9"/>
              </a:lnSpc>
            </a:pPr>
            <a:r>
              <a:rPr lang="en-US" sz="2099">
                <a:solidFill>
                  <a:srgbClr val="000000"/>
                </a:solidFill>
                <a:latin typeface="Now"/>
              </a:rPr>
              <a:t>section 4</a:t>
            </a:r>
          </a:p>
        </p:txBody>
      </p:sp>
      <p:sp>
        <p:nvSpPr>
          <p:cNvPr id="23" name="TextBox 23"/>
          <p:cNvSpPr txBox="1"/>
          <p:nvPr/>
        </p:nvSpPr>
        <p:spPr>
          <a:xfrm rot="5400000">
            <a:off x="15817826" y="8746156"/>
            <a:ext cx="1632818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9"/>
              </a:lnSpc>
            </a:pPr>
            <a:r>
              <a:rPr lang="en-US" sz="2099">
                <a:solidFill>
                  <a:srgbClr val="000000"/>
                </a:solidFill>
                <a:latin typeface="Now"/>
              </a:rPr>
              <a:t>section 5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965200" y="1919064"/>
            <a:ext cx="6174025" cy="37901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00"/>
              </a:lnSpc>
            </a:pPr>
            <a:r>
              <a:rPr lang="en-US" sz="3357">
                <a:solidFill>
                  <a:srgbClr val="000000"/>
                </a:solidFill>
                <a:latin typeface="Benedict"/>
              </a:rPr>
              <a:t>College Prep/General</a:t>
            </a:r>
          </a:p>
          <a:p>
            <a:pPr marL="444191" lvl="1" indent="-222096">
              <a:lnSpc>
                <a:spcPts val="2880"/>
              </a:lnSpc>
              <a:buFont typeface="Arial"/>
              <a:buChar char="•"/>
            </a:pPr>
            <a:r>
              <a:rPr lang="en-US" sz="2057">
                <a:solidFill>
                  <a:srgbClr val="000000"/>
                </a:solidFill>
                <a:latin typeface="Now"/>
              </a:rPr>
              <a:t>Differentiated instruction and assessment </a:t>
            </a:r>
          </a:p>
          <a:p>
            <a:pPr>
              <a:lnSpc>
                <a:spcPts val="2880"/>
              </a:lnSpc>
            </a:pPr>
            <a:endParaRPr lang="en-US" sz="2057">
              <a:solidFill>
                <a:srgbClr val="000000"/>
              </a:solidFill>
              <a:latin typeface="Now"/>
            </a:endParaRPr>
          </a:p>
          <a:p>
            <a:pPr marL="444191" lvl="1" indent="-222096">
              <a:lnSpc>
                <a:spcPts val="2880"/>
              </a:lnSpc>
              <a:buFont typeface="Arial"/>
              <a:buChar char="•"/>
            </a:pPr>
            <a:r>
              <a:rPr lang="en-US" sz="2057">
                <a:solidFill>
                  <a:srgbClr val="000000"/>
                </a:solidFill>
                <a:latin typeface="Now"/>
              </a:rPr>
              <a:t>Pacing to accommodate group dynamic</a:t>
            </a:r>
          </a:p>
          <a:p>
            <a:pPr>
              <a:lnSpc>
                <a:spcPts val="2880"/>
              </a:lnSpc>
            </a:pPr>
            <a:endParaRPr lang="en-US" sz="2057">
              <a:solidFill>
                <a:srgbClr val="000000"/>
              </a:solidFill>
              <a:latin typeface="Now"/>
            </a:endParaRPr>
          </a:p>
          <a:p>
            <a:pPr marL="444191" lvl="1" indent="-222096">
              <a:lnSpc>
                <a:spcPts val="2880"/>
              </a:lnSpc>
              <a:buFont typeface="Arial"/>
              <a:buChar char="•"/>
            </a:pPr>
            <a:r>
              <a:rPr lang="en-US" sz="2057">
                <a:solidFill>
                  <a:srgbClr val="000000"/>
                </a:solidFill>
                <a:latin typeface="Now"/>
              </a:rPr>
              <a:t>Analyze information, synthesize ideas, application of ideas</a:t>
            </a:r>
          </a:p>
          <a:p>
            <a:pPr>
              <a:lnSpc>
                <a:spcPts val="2740"/>
              </a:lnSpc>
            </a:pPr>
            <a:endParaRPr lang="en-US" sz="2057">
              <a:solidFill>
                <a:srgbClr val="000000"/>
              </a:solidFill>
              <a:latin typeface="Now"/>
            </a:endParaRPr>
          </a:p>
          <a:p>
            <a:pPr>
              <a:lnSpc>
                <a:spcPts val="2740"/>
              </a:lnSpc>
            </a:pPr>
            <a:endParaRPr lang="en-US" sz="2057">
              <a:solidFill>
                <a:srgbClr val="000000"/>
              </a:solidFill>
              <a:latin typeface="Now"/>
            </a:endParaRPr>
          </a:p>
          <a:p>
            <a:pPr>
              <a:lnSpc>
                <a:spcPts val="2740"/>
              </a:lnSpc>
            </a:pPr>
            <a:endParaRPr lang="en-US" sz="2057">
              <a:solidFill>
                <a:srgbClr val="000000"/>
              </a:solidFill>
              <a:latin typeface="Now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3030064" y="1212064"/>
            <a:ext cx="2885862" cy="985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105"/>
              </a:lnSpc>
            </a:pPr>
            <a:r>
              <a:rPr lang="en-US" sz="2957">
                <a:solidFill>
                  <a:srgbClr val="000000"/>
                </a:solidFill>
                <a:latin typeface="Benedict"/>
              </a:rPr>
              <a:t>Take note of the following:</a:t>
            </a:r>
          </a:p>
          <a:p>
            <a:pPr algn="r">
              <a:lnSpc>
                <a:spcPts val="1635"/>
              </a:lnSpc>
            </a:pPr>
            <a:r>
              <a:rPr lang="en-US" sz="1557">
                <a:solidFill>
                  <a:srgbClr val="000000"/>
                </a:solidFill>
                <a:latin typeface="Now"/>
              </a:rPr>
              <a:t>      Course Duration</a:t>
            </a:r>
          </a:p>
          <a:p>
            <a:pPr algn="r">
              <a:lnSpc>
                <a:spcPts val="1530"/>
              </a:lnSpc>
            </a:pPr>
            <a:r>
              <a:rPr lang="en-US" sz="1457">
                <a:solidFill>
                  <a:srgbClr val="000000"/>
                </a:solidFill>
                <a:latin typeface="Now"/>
              </a:rPr>
              <a:t>      Grade Level</a:t>
            </a:r>
          </a:p>
          <a:p>
            <a:pPr algn="r">
              <a:lnSpc>
                <a:spcPts val="1635"/>
              </a:lnSpc>
            </a:pPr>
            <a:r>
              <a:rPr lang="en-US" sz="1557">
                <a:solidFill>
                  <a:srgbClr val="000000"/>
                </a:solidFill>
                <a:latin typeface="Now"/>
              </a:rPr>
              <a:t>      Prerequisites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0588699" y="459589"/>
            <a:ext cx="5531990" cy="657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50"/>
              </a:lnSpc>
            </a:pPr>
            <a:r>
              <a:rPr lang="en-US" sz="3750" u="sng">
                <a:solidFill>
                  <a:srgbClr val="000000"/>
                </a:solidFill>
                <a:latin typeface="Canva Student Font"/>
              </a:rPr>
              <a:t>Review of the Program of Studies</a:t>
            </a:r>
          </a:p>
        </p:txBody>
      </p:sp>
      <p:sp>
        <p:nvSpPr>
          <p:cNvPr id="27" name="TextBox 27"/>
          <p:cNvSpPr txBox="1"/>
          <p:nvPr/>
        </p:nvSpPr>
        <p:spPr>
          <a:xfrm rot="282452">
            <a:off x="1408904" y="753659"/>
            <a:ext cx="7271999" cy="93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94"/>
              </a:lnSpc>
            </a:pPr>
            <a:r>
              <a:rPr lang="en-US" sz="7549">
                <a:solidFill>
                  <a:srgbClr val="000000"/>
                </a:solidFill>
                <a:latin typeface="Gagalin"/>
              </a:rPr>
              <a:t>Course Levels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965200" y="5719690"/>
            <a:ext cx="6269441" cy="4875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00"/>
              </a:lnSpc>
            </a:pPr>
            <a:r>
              <a:rPr lang="en-US" sz="3357">
                <a:solidFill>
                  <a:srgbClr val="000000"/>
                </a:solidFill>
                <a:latin typeface="Benedict"/>
              </a:rPr>
              <a:t>Honors/Advanced Placement/Dual Enrollment</a:t>
            </a:r>
          </a:p>
          <a:p>
            <a:pPr marL="444191" lvl="1" indent="-222096">
              <a:lnSpc>
                <a:spcPts val="2880"/>
              </a:lnSpc>
              <a:buFont typeface="Arial"/>
              <a:buChar char="•"/>
            </a:pPr>
            <a:r>
              <a:rPr lang="en-US" sz="2057">
                <a:solidFill>
                  <a:srgbClr val="000000"/>
                </a:solidFill>
                <a:latin typeface="Now"/>
              </a:rPr>
              <a:t>Pacing related to end-of-course goals and/or assessment</a:t>
            </a:r>
          </a:p>
          <a:p>
            <a:pPr>
              <a:lnSpc>
                <a:spcPts val="2880"/>
              </a:lnSpc>
            </a:pPr>
            <a:endParaRPr lang="en-US" sz="2057">
              <a:solidFill>
                <a:srgbClr val="000000"/>
              </a:solidFill>
              <a:latin typeface="Now"/>
            </a:endParaRPr>
          </a:p>
          <a:p>
            <a:pPr marL="444191" lvl="1" indent="-222096">
              <a:lnSpc>
                <a:spcPts val="2880"/>
              </a:lnSpc>
              <a:buFont typeface="Arial"/>
              <a:buChar char="•"/>
            </a:pPr>
            <a:r>
              <a:rPr lang="en-US" sz="2057">
                <a:solidFill>
                  <a:srgbClr val="000000"/>
                </a:solidFill>
                <a:latin typeface="Now"/>
              </a:rPr>
              <a:t>Greater and deeper expectations of skills in analyzing, synthesizing, and applying knowledge</a:t>
            </a:r>
          </a:p>
          <a:p>
            <a:pPr>
              <a:lnSpc>
                <a:spcPts val="2880"/>
              </a:lnSpc>
            </a:pPr>
            <a:endParaRPr lang="en-US" sz="2057">
              <a:solidFill>
                <a:srgbClr val="000000"/>
              </a:solidFill>
              <a:latin typeface="Now"/>
            </a:endParaRPr>
          </a:p>
          <a:p>
            <a:pPr marL="444191" lvl="1" indent="-222096">
              <a:lnSpc>
                <a:spcPts val="2880"/>
              </a:lnSpc>
              <a:buFont typeface="Arial"/>
              <a:buChar char="•"/>
            </a:pPr>
            <a:r>
              <a:rPr lang="en-US" sz="2057">
                <a:solidFill>
                  <a:srgbClr val="000000"/>
                </a:solidFill>
                <a:latin typeface="Now"/>
              </a:rPr>
              <a:t>Greater workload and independent management of tasks and expectations</a:t>
            </a:r>
          </a:p>
          <a:p>
            <a:pPr>
              <a:lnSpc>
                <a:spcPts val="2740"/>
              </a:lnSpc>
            </a:pPr>
            <a:endParaRPr lang="en-US" sz="2057">
              <a:solidFill>
                <a:srgbClr val="000000"/>
              </a:solidFill>
              <a:latin typeface="Now"/>
            </a:endParaRPr>
          </a:p>
          <a:p>
            <a:pPr>
              <a:lnSpc>
                <a:spcPts val="2740"/>
              </a:lnSpc>
            </a:pPr>
            <a:endParaRPr lang="en-US" sz="2057">
              <a:solidFill>
                <a:srgbClr val="000000"/>
              </a:solidFill>
              <a:latin typeface="Now"/>
            </a:endParaRPr>
          </a:p>
          <a:p>
            <a:pPr>
              <a:lnSpc>
                <a:spcPts val="2740"/>
              </a:lnSpc>
            </a:pPr>
            <a:endParaRPr lang="en-US" sz="2057">
              <a:solidFill>
                <a:srgbClr val="000000"/>
              </a:solidFill>
              <a:latin typeface="Now"/>
            </a:endParaRPr>
          </a:p>
        </p:txBody>
      </p:sp>
      <p:sp>
        <p:nvSpPr>
          <p:cNvPr id="29" name="TextBox 29"/>
          <p:cNvSpPr txBox="1"/>
          <p:nvPr/>
        </p:nvSpPr>
        <p:spPr>
          <a:xfrm rot="5400000">
            <a:off x="15817826" y="4983412"/>
            <a:ext cx="1632818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9"/>
              </a:lnSpc>
            </a:pPr>
            <a:r>
              <a:rPr lang="en-US" sz="2099">
                <a:solidFill>
                  <a:srgbClr val="000000"/>
                </a:solidFill>
                <a:latin typeface="Now"/>
              </a:rPr>
              <a:t>section 3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409" t="-8142" r="-845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16695" y="94943"/>
            <a:ext cx="15402839" cy="10137748"/>
            <a:chOff x="0" y="0"/>
            <a:chExt cx="5210343" cy="342931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210343" cy="3429313"/>
            </a:xfrm>
            <a:custGeom>
              <a:avLst/>
              <a:gdLst/>
              <a:ahLst/>
              <a:cxnLst/>
              <a:rect l="l" t="t" r="r" b="b"/>
              <a:pathLst>
                <a:path w="5210343" h="3429313">
                  <a:moveTo>
                    <a:pt x="5085883" y="3429312"/>
                  </a:moveTo>
                  <a:lnTo>
                    <a:pt x="124460" y="3429312"/>
                  </a:lnTo>
                  <a:cubicBezTo>
                    <a:pt x="55880" y="3429312"/>
                    <a:pt x="0" y="3373432"/>
                    <a:pt x="0" y="330485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085883" y="0"/>
                  </a:lnTo>
                  <a:cubicBezTo>
                    <a:pt x="5154463" y="0"/>
                    <a:pt x="5210343" y="55880"/>
                    <a:pt x="5210343" y="124460"/>
                  </a:cubicBezTo>
                  <a:lnTo>
                    <a:pt x="5210343" y="3304853"/>
                  </a:lnTo>
                  <a:cubicBezTo>
                    <a:pt x="5210343" y="3373432"/>
                    <a:pt x="5154463" y="3429313"/>
                    <a:pt x="5085883" y="3429313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5" name="Group 5"/>
          <p:cNvGrpSpPr/>
          <p:nvPr/>
        </p:nvGrpSpPr>
        <p:grpSpPr>
          <a:xfrm rot="-5400000">
            <a:off x="15129668" y="6106472"/>
            <a:ext cx="1982042" cy="1901232"/>
            <a:chOff x="0" y="0"/>
            <a:chExt cx="6323330" cy="6065520"/>
          </a:xfrm>
        </p:grpSpPr>
        <p:sp>
          <p:nvSpPr>
            <p:cNvPr id="6" name="Freeform 6"/>
            <p:cNvSpPr/>
            <p:nvPr/>
          </p:nvSpPr>
          <p:spPr>
            <a:xfrm>
              <a:off x="-50800" y="0"/>
              <a:ext cx="6424930" cy="6066790"/>
            </a:xfrm>
            <a:custGeom>
              <a:avLst/>
              <a:gdLst/>
              <a:ahLst/>
              <a:cxnLst/>
              <a:rect l="l" t="t" r="r" b="b"/>
              <a:pathLst>
                <a:path w="6424930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4668520" y="6066790"/>
                  </a:lnTo>
                  <a:lnTo>
                    <a:pt x="4668520" y="0"/>
                  </a:lnTo>
                  <a:lnTo>
                    <a:pt x="1692910" y="0"/>
                  </a:lnTo>
                  <a:close/>
                  <a:moveTo>
                    <a:pt x="5125720" y="0"/>
                  </a:moveTo>
                  <a:lnTo>
                    <a:pt x="4668520" y="0"/>
                  </a:lnTo>
                  <a:lnTo>
                    <a:pt x="4668520" y="6065520"/>
                  </a:lnTo>
                  <a:lnTo>
                    <a:pt x="4678680" y="6065520"/>
                  </a:lnTo>
                  <a:cubicBezTo>
                    <a:pt x="5417820" y="6065520"/>
                    <a:pt x="6066790" y="5462270"/>
                    <a:pt x="6120130" y="4725670"/>
                  </a:cubicBezTo>
                  <a:lnTo>
                    <a:pt x="6370320" y="1338580"/>
                  </a:lnTo>
                  <a:cubicBezTo>
                    <a:pt x="6424930" y="603250"/>
                    <a:pt x="5864860" y="0"/>
                    <a:pt x="5125720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7557A4"/>
            </a:solidFill>
          </p:spPr>
        </p:sp>
      </p:grpSp>
      <p:grpSp>
        <p:nvGrpSpPr>
          <p:cNvPr id="7" name="Group 7"/>
          <p:cNvGrpSpPr/>
          <p:nvPr/>
        </p:nvGrpSpPr>
        <p:grpSpPr>
          <a:xfrm rot="-5400000">
            <a:off x="15129668" y="8002064"/>
            <a:ext cx="1982042" cy="1901232"/>
            <a:chOff x="0" y="0"/>
            <a:chExt cx="6323330" cy="6065520"/>
          </a:xfrm>
        </p:grpSpPr>
        <p:sp>
          <p:nvSpPr>
            <p:cNvPr id="8" name="Freeform 8"/>
            <p:cNvSpPr/>
            <p:nvPr/>
          </p:nvSpPr>
          <p:spPr>
            <a:xfrm>
              <a:off x="-50800" y="0"/>
              <a:ext cx="6424930" cy="6066790"/>
            </a:xfrm>
            <a:custGeom>
              <a:avLst/>
              <a:gdLst/>
              <a:ahLst/>
              <a:cxnLst/>
              <a:rect l="l" t="t" r="r" b="b"/>
              <a:pathLst>
                <a:path w="6424930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4668520" y="6066790"/>
                  </a:lnTo>
                  <a:lnTo>
                    <a:pt x="4668520" y="0"/>
                  </a:lnTo>
                  <a:lnTo>
                    <a:pt x="1692910" y="0"/>
                  </a:lnTo>
                  <a:close/>
                  <a:moveTo>
                    <a:pt x="5125720" y="0"/>
                  </a:moveTo>
                  <a:lnTo>
                    <a:pt x="4668520" y="0"/>
                  </a:lnTo>
                  <a:lnTo>
                    <a:pt x="4668520" y="6065520"/>
                  </a:lnTo>
                  <a:lnTo>
                    <a:pt x="4678680" y="6065520"/>
                  </a:lnTo>
                  <a:cubicBezTo>
                    <a:pt x="5417820" y="6065520"/>
                    <a:pt x="6066790" y="5462270"/>
                    <a:pt x="6120130" y="4725670"/>
                  </a:cubicBezTo>
                  <a:lnTo>
                    <a:pt x="6370320" y="1338580"/>
                  </a:lnTo>
                  <a:cubicBezTo>
                    <a:pt x="6424930" y="603250"/>
                    <a:pt x="5864860" y="0"/>
                    <a:pt x="5125720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7557A4"/>
            </a:solidFill>
          </p:spPr>
        </p:sp>
      </p:grpSp>
      <p:grpSp>
        <p:nvGrpSpPr>
          <p:cNvPr id="9" name="Group 9"/>
          <p:cNvGrpSpPr/>
          <p:nvPr/>
        </p:nvGrpSpPr>
        <p:grpSpPr>
          <a:xfrm rot="5400000">
            <a:off x="903820" y="502568"/>
            <a:ext cx="1931929" cy="1853162"/>
            <a:chOff x="0" y="0"/>
            <a:chExt cx="6323330" cy="6065520"/>
          </a:xfrm>
        </p:grpSpPr>
        <p:sp>
          <p:nvSpPr>
            <p:cNvPr id="10" name="Freeform 10"/>
            <p:cNvSpPr/>
            <p:nvPr/>
          </p:nvSpPr>
          <p:spPr>
            <a:xfrm>
              <a:off x="-50800" y="0"/>
              <a:ext cx="6424930" cy="6066790"/>
            </a:xfrm>
            <a:custGeom>
              <a:avLst/>
              <a:gdLst/>
              <a:ahLst/>
              <a:cxnLst/>
              <a:rect l="l" t="t" r="r" b="b"/>
              <a:pathLst>
                <a:path w="6424930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4668520" y="6066790"/>
                  </a:lnTo>
                  <a:lnTo>
                    <a:pt x="4668520" y="0"/>
                  </a:lnTo>
                  <a:lnTo>
                    <a:pt x="1692910" y="0"/>
                  </a:lnTo>
                  <a:close/>
                  <a:moveTo>
                    <a:pt x="5125720" y="0"/>
                  </a:moveTo>
                  <a:lnTo>
                    <a:pt x="4668520" y="0"/>
                  </a:lnTo>
                  <a:lnTo>
                    <a:pt x="4668520" y="6065520"/>
                  </a:lnTo>
                  <a:lnTo>
                    <a:pt x="4678680" y="6065520"/>
                  </a:lnTo>
                  <a:cubicBezTo>
                    <a:pt x="5417820" y="6065520"/>
                    <a:pt x="6066790" y="5462270"/>
                    <a:pt x="6120130" y="4725670"/>
                  </a:cubicBezTo>
                  <a:lnTo>
                    <a:pt x="6370320" y="1338580"/>
                  </a:lnTo>
                  <a:cubicBezTo>
                    <a:pt x="6424930" y="603250"/>
                    <a:pt x="5864860" y="0"/>
                    <a:pt x="5125720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7557A4"/>
            </a:solidFill>
          </p:spPr>
        </p:sp>
      </p:grpSp>
      <p:grpSp>
        <p:nvGrpSpPr>
          <p:cNvPr id="11" name="Group 11"/>
          <p:cNvGrpSpPr/>
          <p:nvPr/>
        </p:nvGrpSpPr>
        <p:grpSpPr>
          <a:xfrm rot="5400000">
            <a:off x="903820" y="2423658"/>
            <a:ext cx="1931929" cy="1853162"/>
            <a:chOff x="0" y="0"/>
            <a:chExt cx="6323330" cy="6065520"/>
          </a:xfrm>
        </p:grpSpPr>
        <p:sp>
          <p:nvSpPr>
            <p:cNvPr id="12" name="Freeform 12"/>
            <p:cNvSpPr/>
            <p:nvPr/>
          </p:nvSpPr>
          <p:spPr>
            <a:xfrm>
              <a:off x="-50800" y="0"/>
              <a:ext cx="6424930" cy="6066790"/>
            </a:xfrm>
            <a:custGeom>
              <a:avLst/>
              <a:gdLst/>
              <a:ahLst/>
              <a:cxnLst/>
              <a:rect l="l" t="t" r="r" b="b"/>
              <a:pathLst>
                <a:path w="6424930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4668520" y="6066790"/>
                  </a:lnTo>
                  <a:lnTo>
                    <a:pt x="4668520" y="0"/>
                  </a:lnTo>
                  <a:lnTo>
                    <a:pt x="1692910" y="0"/>
                  </a:lnTo>
                  <a:close/>
                  <a:moveTo>
                    <a:pt x="5125720" y="0"/>
                  </a:moveTo>
                  <a:lnTo>
                    <a:pt x="4668520" y="0"/>
                  </a:lnTo>
                  <a:lnTo>
                    <a:pt x="4668520" y="6065520"/>
                  </a:lnTo>
                  <a:lnTo>
                    <a:pt x="4678680" y="6065520"/>
                  </a:lnTo>
                  <a:cubicBezTo>
                    <a:pt x="5417820" y="6065520"/>
                    <a:pt x="6066790" y="5462270"/>
                    <a:pt x="6120130" y="4725670"/>
                  </a:cubicBezTo>
                  <a:lnTo>
                    <a:pt x="6370320" y="1338580"/>
                  </a:lnTo>
                  <a:cubicBezTo>
                    <a:pt x="6424930" y="603250"/>
                    <a:pt x="5864860" y="0"/>
                    <a:pt x="5125720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7557A4"/>
            </a:solidFill>
          </p:spPr>
        </p:sp>
      </p:grpSp>
      <p:grpSp>
        <p:nvGrpSpPr>
          <p:cNvPr id="13" name="Group 13"/>
          <p:cNvGrpSpPr/>
          <p:nvPr/>
        </p:nvGrpSpPr>
        <p:grpSpPr>
          <a:xfrm rot="5400000">
            <a:off x="903820" y="4330312"/>
            <a:ext cx="1931929" cy="1853162"/>
            <a:chOff x="0" y="0"/>
            <a:chExt cx="6323330" cy="6065520"/>
          </a:xfrm>
        </p:grpSpPr>
        <p:sp>
          <p:nvSpPr>
            <p:cNvPr id="14" name="Freeform 14"/>
            <p:cNvSpPr/>
            <p:nvPr/>
          </p:nvSpPr>
          <p:spPr>
            <a:xfrm>
              <a:off x="-50800" y="0"/>
              <a:ext cx="6424930" cy="6066790"/>
            </a:xfrm>
            <a:custGeom>
              <a:avLst/>
              <a:gdLst/>
              <a:ahLst/>
              <a:cxnLst/>
              <a:rect l="l" t="t" r="r" b="b"/>
              <a:pathLst>
                <a:path w="6424930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4668520" y="6066790"/>
                  </a:lnTo>
                  <a:lnTo>
                    <a:pt x="4668520" y="0"/>
                  </a:lnTo>
                  <a:lnTo>
                    <a:pt x="1692910" y="0"/>
                  </a:lnTo>
                  <a:close/>
                  <a:moveTo>
                    <a:pt x="5125720" y="0"/>
                  </a:moveTo>
                  <a:lnTo>
                    <a:pt x="4668520" y="0"/>
                  </a:lnTo>
                  <a:lnTo>
                    <a:pt x="4668520" y="6065520"/>
                  </a:lnTo>
                  <a:lnTo>
                    <a:pt x="4678680" y="6065520"/>
                  </a:lnTo>
                  <a:cubicBezTo>
                    <a:pt x="5417820" y="6065520"/>
                    <a:pt x="6066790" y="5462270"/>
                    <a:pt x="6120130" y="4725670"/>
                  </a:cubicBezTo>
                  <a:lnTo>
                    <a:pt x="6370320" y="1338580"/>
                  </a:lnTo>
                  <a:cubicBezTo>
                    <a:pt x="6424930" y="603250"/>
                    <a:pt x="5864860" y="0"/>
                    <a:pt x="5125720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7557A4"/>
            </a:solidFill>
          </p:spPr>
        </p:sp>
      </p:grpSp>
      <p:sp>
        <p:nvSpPr>
          <p:cNvPr id="15" name="Freeform 15"/>
          <p:cNvSpPr/>
          <p:nvPr/>
        </p:nvSpPr>
        <p:spPr>
          <a:xfrm>
            <a:off x="1525854" y="355434"/>
            <a:ext cx="14760891" cy="9626707"/>
          </a:xfrm>
          <a:custGeom>
            <a:avLst/>
            <a:gdLst/>
            <a:ahLst/>
            <a:cxnLst/>
            <a:rect l="l" t="t" r="r" b="b"/>
            <a:pathLst>
              <a:path w="14760891" h="9626707">
                <a:moveTo>
                  <a:pt x="0" y="0"/>
                </a:moveTo>
                <a:lnTo>
                  <a:pt x="14760891" y="0"/>
                </a:lnTo>
                <a:lnTo>
                  <a:pt x="14760891" y="9626707"/>
                </a:lnTo>
                <a:lnTo>
                  <a:pt x="0" y="96267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299" t="-14216" r="-10299" b="-15109"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1632695" y="463185"/>
            <a:ext cx="6645445" cy="9282260"/>
            <a:chOff x="0" y="0"/>
            <a:chExt cx="1750241" cy="2444711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750241" cy="2444710"/>
            </a:xfrm>
            <a:custGeom>
              <a:avLst/>
              <a:gdLst/>
              <a:ahLst/>
              <a:cxnLst/>
              <a:rect l="l" t="t" r="r" b="b"/>
              <a:pathLst>
                <a:path w="1750241" h="2444710">
                  <a:moveTo>
                    <a:pt x="0" y="0"/>
                  </a:moveTo>
                  <a:lnTo>
                    <a:pt x="1750241" y="0"/>
                  </a:lnTo>
                  <a:lnTo>
                    <a:pt x="1750241" y="2444710"/>
                  </a:lnTo>
                  <a:lnTo>
                    <a:pt x="0" y="244471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1750241" cy="24923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9778806" y="1309333"/>
            <a:ext cx="2927636" cy="3408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40"/>
              </a:lnSpc>
            </a:pPr>
            <a:r>
              <a:rPr lang="en-US" sz="1957">
                <a:solidFill>
                  <a:srgbClr val="000000"/>
                </a:solidFill>
                <a:latin typeface="Now"/>
              </a:rPr>
              <a:t>Add notes here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9481242" y="463185"/>
            <a:ext cx="6639447" cy="9282260"/>
            <a:chOff x="0" y="0"/>
            <a:chExt cx="1748661" cy="2444711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748661" cy="2444710"/>
            </a:xfrm>
            <a:custGeom>
              <a:avLst/>
              <a:gdLst/>
              <a:ahLst/>
              <a:cxnLst/>
              <a:rect l="l" t="t" r="r" b="b"/>
              <a:pathLst>
                <a:path w="1748661" h="2444710">
                  <a:moveTo>
                    <a:pt x="0" y="0"/>
                  </a:moveTo>
                  <a:lnTo>
                    <a:pt x="1748661" y="0"/>
                  </a:lnTo>
                  <a:lnTo>
                    <a:pt x="1748661" y="2444710"/>
                  </a:lnTo>
                  <a:lnTo>
                    <a:pt x="0" y="244471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47625"/>
              <a:ext cx="1748661" cy="24923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 rot="-427951">
            <a:off x="1856787" y="344255"/>
            <a:ext cx="5913100" cy="4080039"/>
          </a:xfrm>
          <a:custGeom>
            <a:avLst/>
            <a:gdLst/>
            <a:ahLst/>
            <a:cxnLst/>
            <a:rect l="l" t="t" r="r" b="b"/>
            <a:pathLst>
              <a:path w="5913100" h="4080039">
                <a:moveTo>
                  <a:pt x="0" y="0"/>
                </a:moveTo>
                <a:lnTo>
                  <a:pt x="5913100" y="0"/>
                </a:lnTo>
                <a:lnTo>
                  <a:pt x="5913100" y="4080039"/>
                </a:lnTo>
                <a:lnTo>
                  <a:pt x="0" y="40800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2095163" y="45855"/>
            <a:ext cx="527824" cy="1965690"/>
          </a:xfrm>
          <a:custGeom>
            <a:avLst/>
            <a:gdLst/>
            <a:ahLst/>
            <a:cxnLst/>
            <a:rect l="l" t="t" r="r" b="b"/>
            <a:pathLst>
              <a:path w="527824" h="1965690">
                <a:moveTo>
                  <a:pt x="0" y="0"/>
                </a:moveTo>
                <a:lnTo>
                  <a:pt x="527825" y="0"/>
                </a:lnTo>
                <a:lnTo>
                  <a:pt x="527825" y="1965690"/>
                </a:lnTo>
                <a:lnTo>
                  <a:pt x="0" y="19656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779204" y="4862083"/>
            <a:ext cx="6221103" cy="3386411"/>
          </a:xfrm>
          <a:custGeom>
            <a:avLst/>
            <a:gdLst/>
            <a:ahLst/>
            <a:cxnLst/>
            <a:rect l="l" t="t" r="r" b="b"/>
            <a:pathLst>
              <a:path w="6221103" h="3386411">
                <a:moveTo>
                  <a:pt x="0" y="0"/>
                </a:moveTo>
                <a:lnTo>
                  <a:pt x="6221103" y="0"/>
                </a:lnTo>
                <a:lnTo>
                  <a:pt x="6221103" y="3386411"/>
                </a:lnTo>
                <a:lnTo>
                  <a:pt x="0" y="338641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0745" t="-105932" r="-112086" b="-35706"/>
            </a:stretch>
          </a:blipFill>
        </p:spPr>
      </p:sp>
      <p:sp>
        <p:nvSpPr>
          <p:cNvPr id="26" name="Freeform 26"/>
          <p:cNvSpPr/>
          <p:nvPr/>
        </p:nvSpPr>
        <p:spPr>
          <a:xfrm rot="-5300159">
            <a:off x="988288" y="5382345"/>
            <a:ext cx="2869209" cy="1664141"/>
          </a:xfrm>
          <a:custGeom>
            <a:avLst/>
            <a:gdLst/>
            <a:ahLst/>
            <a:cxnLst/>
            <a:rect l="l" t="t" r="r" b="b"/>
            <a:pathLst>
              <a:path w="2869209" h="1664141">
                <a:moveTo>
                  <a:pt x="0" y="0"/>
                </a:moveTo>
                <a:lnTo>
                  <a:pt x="2869209" y="0"/>
                </a:lnTo>
                <a:lnTo>
                  <a:pt x="2869209" y="1664141"/>
                </a:lnTo>
                <a:lnTo>
                  <a:pt x="0" y="1664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9648565" y="2158026"/>
            <a:ext cx="6359121" cy="5083181"/>
          </a:xfrm>
          <a:custGeom>
            <a:avLst/>
            <a:gdLst/>
            <a:ahLst/>
            <a:cxnLst/>
            <a:rect l="l" t="t" r="r" b="b"/>
            <a:pathLst>
              <a:path w="6359121" h="5083181">
                <a:moveTo>
                  <a:pt x="0" y="0"/>
                </a:moveTo>
                <a:lnTo>
                  <a:pt x="6359121" y="0"/>
                </a:lnTo>
                <a:lnTo>
                  <a:pt x="6359121" y="5083181"/>
                </a:lnTo>
                <a:lnTo>
                  <a:pt x="0" y="508318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34899" t="-57369" r="-122078" b="-16766"/>
            </a:stretch>
          </a:blipFill>
        </p:spPr>
      </p:sp>
      <p:sp>
        <p:nvSpPr>
          <p:cNvPr id="28" name="Freeform 28"/>
          <p:cNvSpPr/>
          <p:nvPr/>
        </p:nvSpPr>
        <p:spPr>
          <a:xfrm rot="-5138805">
            <a:off x="7659165" y="3743113"/>
            <a:ext cx="5747654" cy="1672045"/>
          </a:xfrm>
          <a:custGeom>
            <a:avLst/>
            <a:gdLst/>
            <a:ahLst/>
            <a:cxnLst/>
            <a:rect l="l" t="t" r="r" b="b"/>
            <a:pathLst>
              <a:path w="5747654" h="1672045">
                <a:moveTo>
                  <a:pt x="0" y="0"/>
                </a:moveTo>
                <a:lnTo>
                  <a:pt x="5747654" y="0"/>
                </a:lnTo>
                <a:lnTo>
                  <a:pt x="5747654" y="1672044"/>
                </a:lnTo>
                <a:lnTo>
                  <a:pt x="0" y="16720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2095163" y="7961659"/>
            <a:ext cx="1973293" cy="1485513"/>
          </a:xfrm>
          <a:custGeom>
            <a:avLst/>
            <a:gdLst/>
            <a:ahLst/>
            <a:cxnLst/>
            <a:rect l="l" t="t" r="r" b="b"/>
            <a:pathLst>
              <a:path w="1973293" h="1485513">
                <a:moveTo>
                  <a:pt x="0" y="0"/>
                </a:moveTo>
                <a:lnTo>
                  <a:pt x="1973293" y="0"/>
                </a:lnTo>
                <a:lnTo>
                  <a:pt x="1973293" y="1485512"/>
                </a:lnTo>
                <a:lnTo>
                  <a:pt x="0" y="148551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481504" t="-444118" r="-310700" b="-97847"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9863573" y="8112627"/>
            <a:ext cx="1854494" cy="1314578"/>
          </a:xfrm>
          <a:custGeom>
            <a:avLst/>
            <a:gdLst/>
            <a:ahLst/>
            <a:cxnLst/>
            <a:rect l="l" t="t" r="r" b="b"/>
            <a:pathLst>
              <a:path w="1854494" h="1314578">
                <a:moveTo>
                  <a:pt x="0" y="0"/>
                </a:moveTo>
                <a:lnTo>
                  <a:pt x="1854494" y="0"/>
                </a:lnTo>
                <a:lnTo>
                  <a:pt x="1854494" y="1314578"/>
                </a:lnTo>
                <a:lnTo>
                  <a:pt x="0" y="131457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533593" t="-593855" r="-371548" b="-74210"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9567709" y="7508130"/>
            <a:ext cx="6439977" cy="406735"/>
          </a:xfrm>
          <a:custGeom>
            <a:avLst/>
            <a:gdLst/>
            <a:ahLst/>
            <a:cxnLst/>
            <a:rect l="l" t="t" r="r" b="b"/>
            <a:pathLst>
              <a:path w="6439977" h="406735">
                <a:moveTo>
                  <a:pt x="0" y="0"/>
                </a:moveTo>
                <a:lnTo>
                  <a:pt x="6439977" y="0"/>
                </a:lnTo>
                <a:lnTo>
                  <a:pt x="6439977" y="406735"/>
                </a:lnTo>
                <a:lnTo>
                  <a:pt x="0" y="40673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21457" t="-1689829" r="-87506" b="-2325"/>
            </a:stretch>
          </a:blipFill>
        </p:spPr>
      </p:sp>
      <p:sp>
        <p:nvSpPr>
          <p:cNvPr id="32" name="TextBox 32"/>
          <p:cNvSpPr txBox="1"/>
          <p:nvPr/>
        </p:nvSpPr>
        <p:spPr>
          <a:xfrm rot="5400000">
            <a:off x="15817826" y="6879416"/>
            <a:ext cx="1632818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9"/>
              </a:lnSpc>
            </a:pPr>
            <a:r>
              <a:rPr lang="en-US" sz="2099">
                <a:solidFill>
                  <a:srgbClr val="000000"/>
                </a:solidFill>
                <a:latin typeface="Now"/>
              </a:rPr>
              <a:t>section 4</a:t>
            </a:r>
          </a:p>
        </p:txBody>
      </p:sp>
      <p:sp>
        <p:nvSpPr>
          <p:cNvPr id="33" name="TextBox 33"/>
          <p:cNvSpPr txBox="1"/>
          <p:nvPr/>
        </p:nvSpPr>
        <p:spPr>
          <a:xfrm rot="5400000">
            <a:off x="15817826" y="8746156"/>
            <a:ext cx="1632818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9"/>
              </a:lnSpc>
            </a:pPr>
            <a:r>
              <a:rPr lang="en-US" sz="2099">
                <a:solidFill>
                  <a:srgbClr val="000000"/>
                </a:solidFill>
                <a:latin typeface="Now"/>
              </a:rPr>
              <a:t>section 5</a:t>
            </a:r>
          </a:p>
        </p:txBody>
      </p:sp>
      <p:sp>
        <p:nvSpPr>
          <p:cNvPr id="34" name="TextBox 34"/>
          <p:cNvSpPr txBox="1"/>
          <p:nvPr/>
        </p:nvSpPr>
        <p:spPr>
          <a:xfrm rot="-899273">
            <a:off x="1871306" y="1141149"/>
            <a:ext cx="5430249" cy="22093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62"/>
              </a:lnSpc>
            </a:pPr>
            <a:r>
              <a:rPr lang="en-US" sz="6291">
                <a:solidFill>
                  <a:srgbClr val="000000"/>
                </a:solidFill>
                <a:latin typeface="Gagalin"/>
              </a:rPr>
              <a:t>Possible course progressions...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6172200" y="4176629"/>
            <a:ext cx="1371810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19"/>
              </a:lnSpc>
              <a:spcBef>
                <a:spcPct val="0"/>
              </a:spcBef>
            </a:pPr>
            <a:r>
              <a:rPr lang="en-US" sz="4299" dirty="0">
                <a:solidFill>
                  <a:srgbClr val="000000"/>
                </a:solidFill>
                <a:latin typeface="Benedict"/>
              </a:rPr>
              <a:t>English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0282385" y="988459"/>
            <a:ext cx="1920478" cy="738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9"/>
              </a:lnSpc>
              <a:spcBef>
                <a:spcPct val="0"/>
              </a:spcBef>
            </a:pPr>
            <a:r>
              <a:rPr lang="en-US" sz="4299">
                <a:solidFill>
                  <a:srgbClr val="000000"/>
                </a:solidFill>
                <a:latin typeface="Benedict"/>
              </a:rPr>
              <a:t>Mathematics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409" t="-8142" r="-845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16695" y="94943"/>
            <a:ext cx="15402839" cy="10137748"/>
            <a:chOff x="0" y="0"/>
            <a:chExt cx="5210343" cy="342931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210343" cy="3429313"/>
            </a:xfrm>
            <a:custGeom>
              <a:avLst/>
              <a:gdLst/>
              <a:ahLst/>
              <a:cxnLst/>
              <a:rect l="l" t="t" r="r" b="b"/>
              <a:pathLst>
                <a:path w="5210343" h="3429313">
                  <a:moveTo>
                    <a:pt x="5085883" y="3429312"/>
                  </a:moveTo>
                  <a:lnTo>
                    <a:pt x="124460" y="3429312"/>
                  </a:lnTo>
                  <a:cubicBezTo>
                    <a:pt x="55880" y="3429312"/>
                    <a:pt x="0" y="3373432"/>
                    <a:pt x="0" y="330485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085883" y="0"/>
                  </a:lnTo>
                  <a:cubicBezTo>
                    <a:pt x="5154463" y="0"/>
                    <a:pt x="5210343" y="55880"/>
                    <a:pt x="5210343" y="124460"/>
                  </a:cubicBezTo>
                  <a:lnTo>
                    <a:pt x="5210343" y="3304853"/>
                  </a:lnTo>
                  <a:cubicBezTo>
                    <a:pt x="5210343" y="3373432"/>
                    <a:pt x="5154463" y="3429313"/>
                    <a:pt x="5085883" y="3429313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5" name="Group 5"/>
          <p:cNvGrpSpPr/>
          <p:nvPr/>
        </p:nvGrpSpPr>
        <p:grpSpPr>
          <a:xfrm rot="-5400000">
            <a:off x="15129668" y="6106472"/>
            <a:ext cx="1982042" cy="1901232"/>
            <a:chOff x="0" y="0"/>
            <a:chExt cx="6323330" cy="6065520"/>
          </a:xfrm>
        </p:grpSpPr>
        <p:sp>
          <p:nvSpPr>
            <p:cNvPr id="6" name="Freeform 6"/>
            <p:cNvSpPr/>
            <p:nvPr/>
          </p:nvSpPr>
          <p:spPr>
            <a:xfrm>
              <a:off x="-50800" y="0"/>
              <a:ext cx="6424930" cy="6066790"/>
            </a:xfrm>
            <a:custGeom>
              <a:avLst/>
              <a:gdLst/>
              <a:ahLst/>
              <a:cxnLst/>
              <a:rect l="l" t="t" r="r" b="b"/>
              <a:pathLst>
                <a:path w="6424930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4668520" y="6066790"/>
                  </a:lnTo>
                  <a:lnTo>
                    <a:pt x="4668520" y="0"/>
                  </a:lnTo>
                  <a:lnTo>
                    <a:pt x="1692910" y="0"/>
                  </a:lnTo>
                  <a:close/>
                  <a:moveTo>
                    <a:pt x="5125720" y="0"/>
                  </a:moveTo>
                  <a:lnTo>
                    <a:pt x="4668520" y="0"/>
                  </a:lnTo>
                  <a:lnTo>
                    <a:pt x="4668520" y="6065520"/>
                  </a:lnTo>
                  <a:lnTo>
                    <a:pt x="4678680" y="6065520"/>
                  </a:lnTo>
                  <a:cubicBezTo>
                    <a:pt x="5417820" y="6065520"/>
                    <a:pt x="6066790" y="5462270"/>
                    <a:pt x="6120130" y="4725670"/>
                  </a:cubicBezTo>
                  <a:lnTo>
                    <a:pt x="6370320" y="1338580"/>
                  </a:lnTo>
                  <a:cubicBezTo>
                    <a:pt x="6424930" y="603250"/>
                    <a:pt x="5864860" y="0"/>
                    <a:pt x="5125720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7557A4"/>
            </a:solidFill>
          </p:spPr>
        </p:sp>
      </p:grpSp>
      <p:grpSp>
        <p:nvGrpSpPr>
          <p:cNvPr id="7" name="Group 7"/>
          <p:cNvGrpSpPr/>
          <p:nvPr/>
        </p:nvGrpSpPr>
        <p:grpSpPr>
          <a:xfrm rot="-5400000">
            <a:off x="15129668" y="8002064"/>
            <a:ext cx="1982042" cy="1901232"/>
            <a:chOff x="0" y="0"/>
            <a:chExt cx="6323330" cy="6065520"/>
          </a:xfrm>
        </p:grpSpPr>
        <p:sp>
          <p:nvSpPr>
            <p:cNvPr id="8" name="Freeform 8"/>
            <p:cNvSpPr/>
            <p:nvPr/>
          </p:nvSpPr>
          <p:spPr>
            <a:xfrm>
              <a:off x="-50800" y="0"/>
              <a:ext cx="6424930" cy="6066790"/>
            </a:xfrm>
            <a:custGeom>
              <a:avLst/>
              <a:gdLst/>
              <a:ahLst/>
              <a:cxnLst/>
              <a:rect l="l" t="t" r="r" b="b"/>
              <a:pathLst>
                <a:path w="6424930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4668520" y="6066790"/>
                  </a:lnTo>
                  <a:lnTo>
                    <a:pt x="4668520" y="0"/>
                  </a:lnTo>
                  <a:lnTo>
                    <a:pt x="1692910" y="0"/>
                  </a:lnTo>
                  <a:close/>
                  <a:moveTo>
                    <a:pt x="5125720" y="0"/>
                  </a:moveTo>
                  <a:lnTo>
                    <a:pt x="4668520" y="0"/>
                  </a:lnTo>
                  <a:lnTo>
                    <a:pt x="4668520" y="6065520"/>
                  </a:lnTo>
                  <a:lnTo>
                    <a:pt x="4678680" y="6065520"/>
                  </a:lnTo>
                  <a:cubicBezTo>
                    <a:pt x="5417820" y="6065520"/>
                    <a:pt x="6066790" y="5462270"/>
                    <a:pt x="6120130" y="4725670"/>
                  </a:cubicBezTo>
                  <a:lnTo>
                    <a:pt x="6370320" y="1338580"/>
                  </a:lnTo>
                  <a:cubicBezTo>
                    <a:pt x="6424930" y="603250"/>
                    <a:pt x="5864860" y="0"/>
                    <a:pt x="5125720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7557A4"/>
            </a:solidFill>
          </p:spPr>
        </p:sp>
      </p:grpSp>
      <p:grpSp>
        <p:nvGrpSpPr>
          <p:cNvPr id="9" name="Group 9"/>
          <p:cNvGrpSpPr/>
          <p:nvPr/>
        </p:nvGrpSpPr>
        <p:grpSpPr>
          <a:xfrm rot="5400000">
            <a:off x="903820" y="502568"/>
            <a:ext cx="1931929" cy="1853162"/>
            <a:chOff x="0" y="0"/>
            <a:chExt cx="6323330" cy="6065520"/>
          </a:xfrm>
        </p:grpSpPr>
        <p:sp>
          <p:nvSpPr>
            <p:cNvPr id="10" name="Freeform 10"/>
            <p:cNvSpPr/>
            <p:nvPr/>
          </p:nvSpPr>
          <p:spPr>
            <a:xfrm>
              <a:off x="-50800" y="0"/>
              <a:ext cx="6424930" cy="6066790"/>
            </a:xfrm>
            <a:custGeom>
              <a:avLst/>
              <a:gdLst/>
              <a:ahLst/>
              <a:cxnLst/>
              <a:rect l="l" t="t" r="r" b="b"/>
              <a:pathLst>
                <a:path w="6424930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4668520" y="6066790"/>
                  </a:lnTo>
                  <a:lnTo>
                    <a:pt x="4668520" y="0"/>
                  </a:lnTo>
                  <a:lnTo>
                    <a:pt x="1692910" y="0"/>
                  </a:lnTo>
                  <a:close/>
                  <a:moveTo>
                    <a:pt x="5125720" y="0"/>
                  </a:moveTo>
                  <a:lnTo>
                    <a:pt x="4668520" y="0"/>
                  </a:lnTo>
                  <a:lnTo>
                    <a:pt x="4668520" y="6065520"/>
                  </a:lnTo>
                  <a:lnTo>
                    <a:pt x="4678680" y="6065520"/>
                  </a:lnTo>
                  <a:cubicBezTo>
                    <a:pt x="5417820" y="6065520"/>
                    <a:pt x="6066790" y="5462270"/>
                    <a:pt x="6120130" y="4725670"/>
                  </a:cubicBezTo>
                  <a:lnTo>
                    <a:pt x="6370320" y="1338580"/>
                  </a:lnTo>
                  <a:cubicBezTo>
                    <a:pt x="6424930" y="603250"/>
                    <a:pt x="5864860" y="0"/>
                    <a:pt x="5125720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7557A4"/>
            </a:solidFill>
          </p:spPr>
        </p:sp>
      </p:grpSp>
      <p:grpSp>
        <p:nvGrpSpPr>
          <p:cNvPr id="11" name="Group 11"/>
          <p:cNvGrpSpPr/>
          <p:nvPr/>
        </p:nvGrpSpPr>
        <p:grpSpPr>
          <a:xfrm rot="5400000">
            <a:off x="903820" y="2423658"/>
            <a:ext cx="1931929" cy="1853162"/>
            <a:chOff x="0" y="0"/>
            <a:chExt cx="6323330" cy="6065520"/>
          </a:xfrm>
        </p:grpSpPr>
        <p:sp>
          <p:nvSpPr>
            <p:cNvPr id="12" name="Freeform 12"/>
            <p:cNvSpPr/>
            <p:nvPr/>
          </p:nvSpPr>
          <p:spPr>
            <a:xfrm>
              <a:off x="-50800" y="0"/>
              <a:ext cx="6424930" cy="6066790"/>
            </a:xfrm>
            <a:custGeom>
              <a:avLst/>
              <a:gdLst/>
              <a:ahLst/>
              <a:cxnLst/>
              <a:rect l="l" t="t" r="r" b="b"/>
              <a:pathLst>
                <a:path w="6424930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4668520" y="6066790"/>
                  </a:lnTo>
                  <a:lnTo>
                    <a:pt x="4668520" y="0"/>
                  </a:lnTo>
                  <a:lnTo>
                    <a:pt x="1692910" y="0"/>
                  </a:lnTo>
                  <a:close/>
                  <a:moveTo>
                    <a:pt x="5125720" y="0"/>
                  </a:moveTo>
                  <a:lnTo>
                    <a:pt x="4668520" y="0"/>
                  </a:lnTo>
                  <a:lnTo>
                    <a:pt x="4668520" y="6065520"/>
                  </a:lnTo>
                  <a:lnTo>
                    <a:pt x="4678680" y="6065520"/>
                  </a:lnTo>
                  <a:cubicBezTo>
                    <a:pt x="5417820" y="6065520"/>
                    <a:pt x="6066790" y="5462270"/>
                    <a:pt x="6120130" y="4725670"/>
                  </a:cubicBezTo>
                  <a:lnTo>
                    <a:pt x="6370320" y="1338580"/>
                  </a:lnTo>
                  <a:cubicBezTo>
                    <a:pt x="6424930" y="603250"/>
                    <a:pt x="5864860" y="0"/>
                    <a:pt x="5125720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7557A4"/>
            </a:solidFill>
          </p:spPr>
        </p:sp>
      </p:grpSp>
      <p:grpSp>
        <p:nvGrpSpPr>
          <p:cNvPr id="13" name="Group 13"/>
          <p:cNvGrpSpPr/>
          <p:nvPr/>
        </p:nvGrpSpPr>
        <p:grpSpPr>
          <a:xfrm rot="5400000">
            <a:off x="903820" y="4330312"/>
            <a:ext cx="1931929" cy="1853162"/>
            <a:chOff x="0" y="0"/>
            <a:chExt cx="6323330" cy="6065520"/>
          </a:xfrm>
        </p:grpSpPr>
        <p:sp>
          <p:nvSpPr>
            <p:cNvPr id="14" name="Freeform 14"/>
            <p:cNvSpPr/>
            <p:nvPr/>
          </p:nvSpPr>
          <p:spPr>
            <a:xfrm>
              <a:off x="-50800" y="0"/>
              <a:ext cx="6424930" cy="6066790"/>
            </a:xfrm>
            <a:custGeom>
              <a:avLst/>
              <a:gdLst/>
              <a:ahLst/>
              <a:cxnLst/>
              <a:rect l="l" t="t" r="r" b="b"/>
              <a:pathLst>
                <a:path w="6424930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4668520" y="6066790"/>
                  </a:lnTo>
                  <a:lnTo>
                    <a:pt x="4668520" y="0"/>
                  </a:lnTo>
                  <a:lnTo>
                    <a:pt x="1692910" y="0"/>
                  </a:lnTo>
                  <a:close/>
                  <a:moveTo>
                    <a:pt x="5125720" y="0"/>
                  </a:moveTo>
                  <a:lnTo>
                    <a:pt x="4668520" y="0"/>
                  </a:lnTo>
                  <a:lnTo>
                    <a:pt x="4668520" y="6065520"/>
                  </a:lnTo>
                  <a:lnTo>
                    <a:pt x="4678680" y="6065520"/>
                  </a:lnTo>
                  <a:cubicBezTo>
                    <a:pt x="5417820" y="6065520"/>
                    <a:pt x="6066790" y="5462270"/>
                    <a:pt x="6120130" y="4725670"/>
                  </a:cubicBezTo>
                  <a:lnTo>
                    <a:pt x="6370320" y="1338580"/>
                  </a:lnTo>
                  <a:cubicBezTo>
                    <a:pt x="6424930" y="603250"/>
                    <a:pt x="5864860" y="0"/>
                    <a:pt x="5125720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7557A4"/>
            </a:solidFill>
          </p:spPr>
        </p:sp>
      </p:grpSp>
      <p:sp>
        <p:nvSpPr>
          <p:cNvPr id="15" name="Freeform 15"/>
          <p:cNvSpPr/>
          <p:nvPr/>
        </p:nvSpPr>
        <p:spPr>
          <a:xfrm>
            <a:off x="1525854" y="355434"/>
            <a:ext cx="14760891" cy="9626707"/>
          </a:xfrm>
          <a:custGeom>
            <a:avLst/>
            <a:gdLst/>
            <a:ahLst/>
            <a:cxnLst/>
            <a:rect l="l" t="t" r="r" b="b"/>
            <a:pathLst>
              <a:path w="14760891" h="9626707">
                <a:moveTo>
                  <a:pt x="0" y="0"/>
                </a:moveTo>
                <a:lnTo>
                  <a:pt x="14760891" y="0"/>
                </a:lnTo>
                <a:lnTo>
                  <a:pt x="14760891" y="9626707"/>
                </a:lnTo>
                <a:lnTo>
                  <a:pt x="0" y="96267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299" t="-14216" r="-10299" b="-15109"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1632695" y="463185"/>
            <a:ext cx="6645445" cy="5516429"/>
            <a:chOff x="0" y="0"/>
            <a:chExt cx="1750241" cy="1452887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750241" cy="1452887"/>
            </a:xfrm>
            <a:custGeom>
              <a:avLst/>
              <a:gdLst/>
              <a:ahLst/>
              <a:cxnLst/>
              <a:rect l="l" t="t" r="r" b="b"/>
              <a:pathLst>
                <a:path w="1750241" h="1452887">
                  <a:moveTo>
                    <a:pt x="0" y="0"/>
                  </a:moveTo>
                  <a:lnTo>
                    <a:pt x="1750241" y="0"/>
                  </a:lnTo>
                  <a:lnTo>
                    <a:pt x="1750241" y="1452887"/>
                  </a:lnTo>
                  <a:lnTo>
                    <a:pt x="0" y="145288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1750241" cy="15005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632695" y="6066067"/>
            <a:ext cx="6645445" cy="3839927"/>
            <a:chOff x="0" y="0"/>
            <a:chExt cx="1750241" cy="101133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750241" cy="1011339"/>
            </a:xfrm>
            <a:custGeom>
              <a:avLst/>
              <a:gdLst/>
              <a:ahLst/>
              <a:cxnLst/>
              <a:rect l="l" t="t" r="r" b="b"/>
              <a:pathLst>
                <a:path w="1750241" h="1011339">
                  <a:moveTo>
                    <a:pt x="0" y="0"/>
                  </a:moveTo>
                  <a:lnTo>
                    <a:pt x="1750241" y="0"/>
                  </a:lnTo>
                  <a:lnTo>
                    <a:pt x="1750241" y="1011339"/>
                  </a:lnTo>
                  <a:lnTo>
                    <a:pt x="0" y="1011339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47625"/>
              <a:ext cx="1750241" cy="10589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1869784" y="6256975"/>
            <a:ext cx="6282517" cy="1781609"/>
          </a:xfrm>
          <a:custGeom>
            <a:avLst/>
            <a:gdLst/>
            <a:ahLst/>
            <a:cxnLst/>
            <a:rect l="l" t="t" r="r" b="b"/>
            <a:pathLst>
              <a:path w="6282517" h="1781609">
                <a:moveTo>
                  <a:pt x="0" y="0"/>
                </a:moveTo>
                <a:lnTo>
                  <a:pt x="6282517" y="0"/>
                </a:lnTo>
                <a:lnTo>
                  <a:pt x="6282517" y="1781609"/>
                </a:lnTo>
                <a:lnTo>
                  <a:pt x="0" y="17816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5861" t="-187630" r="-80979" b="-241664"/>
            </a:stretch>
          </a:blipFill>
        </p:spPr>
      </p:sp>
      <p:grpSp>
        <p:nvGrpSpPr>
          <p:cNvPr id="23" name="Group 23"/>
          <p:cNvGrpSpPr/>
          <p:nvPr/>
        </p:nvGrpSpPr>
        <p:grpSpPr>
          <a:xfrm rot="-770690">
            <a:off x="5678722" y="7913776"/>
            <a:ext cx="2468704" cy="2055276"/>
            <a:chOff x="0" y="0"/>
            <a:chExt cx="650194" cy="541307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50194" cy="541307"/>
            </a:xfrm>
            <a:custGeom>
              <a:avLst/>
              <a:gdLst/>
              <a:ahLst/>
              <a:cxnLst/>
              <a:rect l="l" t="t" r="r" b="b"/>
              <a:pathLst>
                <a:path w="650194" h="541307">
                  <a:moveTo>
                    <a:pt x="0" y="0"/>
                  </a:moveTo>
                  <a:lnTo>
                    <a:pt x="650194" y="0"/>
                  </a:lnTo>
                  <a:lnTo>
                    <a:pt x="650194" y="541307"/>
                  </a:lnTo>
                  <a:lnTo>
                    <a:pt x="0" y="541307"/>
                  </a:lnTo>
                  <a:close/>
                </a:path>
              </a:pathLst>
            </a:custGeom>
            <a:solidFill>
              <a:srgbClr val="FFDE59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47625"/>
              <a:ext cx="650194" cy="5889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26" name="Freeform 26"/>
          <p:cNvSpPr/>
          <p:nvPr/>
        </p:nvSpPr>
        <p:spPr>
          <a:xfrm rot="-734430">
            <a:off x="5798823" y="8007938"/>
            <a:ext cx="2235088" cy="1895581"/>
          </a:xfrm>
          <a:custGeom>
            <a:avLst/>
            <a:gdLst/>
            <a:ahLst/>
            <a:cxnLst/>
            <a:rect l="l" t="t" r="r" b="b"/>
            <a:pathLst>
              <a:path w="2235088" h="1895581">
                <a:moveTo>
                  <a:pt x="0" y="0"/>
                </a:moveTo>
                <a:lnTo>
                  <a:pt x="2235088" y="0"/>
                </a:lnTo>
                <a:lnTo>
                  <a:pt x="2235088" y="1895581"/>
                </a:lnTo>
                <a:lnTo>
                  <a:pt x="0" y="18955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38711" t="-307387" r="-140214" b="-42908"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956833" y="6229059"/>
            <a:ext cx="1679066" cy="1666473"/>
          </a:xfrm>
          <a:custGeom>
            <a:avLst/>
            <a:gdLst/>
            <a:ahLst/>
            <a:cxnLst/>
            <a:rect l="l" t="t" r="r" b="b"/>
            <a:pathLst>
              <a:path w="1679066" h="1666473">
                <a:moveTo>
                  <a:pt x="0" y="0"/>
                </a:moveTo>
                <a:lnTo>
                  <a:pt x="1679065" y="0"/>
                </a:lnTo>
                <a:lnTo>
                  <a:pt x="1679065" y="1666472"/>
                </a:lnTo>
                <a:lnTo>
                  <a:pt x="0" y="16664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 rot="-4219443">
            <a:off x="7467961" y="7377843"/>
            <a:ext cx="363046" cy="939924"/>
          </a:xfrm>
          <a:custGeom>
            <a:avLst/>
            <a:gdLst/>
            <a:ahLst/>
            <a:cxnLst/>
            <a:rect l="l" t="t" r="r" b="b"/>
            <a:pathLst>
              <a:path w="363046" h="939924">
                <a:moveTo>
                  <a:pt x="0" y="0"/>
                </a:moveTo>
                <a:lnTo>
                  <a:pt x="363046" y="0"/>
                </a:lnTo>
                <a:lnTo>
                  <a:pt x="363046" y="939924"/>
                </a:lnTo>
                <a:lnTo>
                  <a:pt x="0" y="93992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9" name="TextBox 29"/>
          <p:cNvSpPr txBox="1"/>
          <p:nvPr/>
        </p:nvSpPr>
        <p:spPr>
          <a:xfrm rot="5400000">
            <a:off x="15817826" y="6879416"/>
            <a:ext cx="1632818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9"/>
              </a:lnSpc>
            </a:pPr>
            <a:r>
              <a:rPr lang="en-US" sz="2099">
                <a:solidFill>
                  <a:srgbClr val="000000"/>
                </a:solidFill>
                <a:latin typeface="Now"/>
              </a:rPr>
              <a:t>section 4</a:t>
            </a:r>
          </a:p>
        </p:txBody>
      </p:sp>
      <p:sp>
        <p:nvSpPr>
          <p:cNvPr id="30" name="TextBox 30"/>
          <p:cNvSpPr txBox="1"/>
          <p:nvPr/>
        </p:nvSpPr>
        <p:spPr>
          <a:xfrm rot="5400000">
            <a:off x="15817826" y="8746156"/>
            <a:ext cx="1632818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9"/>
              </a:lnSpc>
            </a:pPr>
            <a:r>
              <a:rPr lang="en-US" sz="2099">
                <a:solidFill>
                  <a:srgbClr val="000000"/>
                </a:solidFill>
                <a:latin typeface="Now"/>
              </a:rPr>
              <a:t>section 5</a:t>
            </a:r>
          </a:p>
        </p:txBody>
      </p:sp>
      <p:grpSp>
        <p:nvGrpSpPr>
          <p:cNvPr id="31" name="Group 31"/>
          <p:cNvGrpSpPr/>
          <p:nvPr/>
        </p:nvGrpSpPr>
        <p:grpSpPr>
          <a:xfrm>
            <a:off x="9475244" y="4704066"/>
            <a:ext cx="6708107" cy="5201928"/>
            <a:chOff x="0" y="0"/>
            <a:chExt cx="1766744" cy="1370055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1766744" cy="1370055"/>
            </a:xfrm>
            <a:custGeom>
              <a:avLst/>
              <a:gdLst/>
              <a:ahLst/>
              <a:cxnLst/>
              <a:rect l="l" t="t" r="r" b="b"/>
              <a:pathLst>
                <a:path w="1766744" h="1370055">
                  <a:moveTo>
                    <a:pt x="0" y="0"/>
                  </a:moveTo>
                  <a:lnTo>
                    <a:pt x="1766744" y="0"/>
                  </a:lnTo>
                  <a:lnTo>
                    <a:pt x="1766744" y="1370055"/>
                  </a:lnTo>
                  <a:lnTo>
                    <a:pt x="0" y="137005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0" y="-47625"/>
              <a:ext cx="1766744" cy="14176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34" name="Freeform 34"/>
          <p:cNvSpPr/>
          <p:nvPr/>
        </p:nvSpPr>
        <p:spPr>
          <a:xfrm>
            <a:off x="9637461" y="5740843"/>
            <a:ext cx="5521426" cy="3904868"/>
          </a:xfrm>
          <a:custGeom>
            <a:avLst/>
            <a:gdLst/>
            <a:ahLst/>
            <a:cxnLst/>
            <a:rect l="l" t="t" r="r" b="b"/>
            <a:pathLst>
              <a:path w="5521426" h="3904868">
                <a:moveTo>
                  <a:pt x="0" y="0"/>
                </a:moveTo>
                <a:lnTo>
                  <a:pt x="5521425" y="0"/>
                </a:lnTo>
                <a:lnTo>
                  <a:pt x="5521425" y="3904868"/>
                </a:lnTo>
                <a:lnTo>
                  <a:pt x="0" y="390486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90557" t="-96222" r="-79906" b="-18895"/>
            </a:stretch>
          </a:blipFill>
        </p:spPr>
      </p:sp>
      <p:grpSp>
        <p:nvGrpSpPr>
          <p:cNvPr id="35" name="Group 35"/>
          <p:cNvGrpSpPr/>
          <p:nvPr/>
        </p:nvGrpSpPr>
        <p:grpSpPr>
          <a:xfrm>
            <a:off x="14080739" y="7608551"/>
            <a:ext cx="1407353" cy="1259403"/>
            <a:chOff x="0" y="0"/>
            <a:chExt cx="370661" cy="331695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370661" cy="331695"/>
            </a:xfrm>
            <a:custGeom>
              <a:avLst/>
              <a:gdLst/>
              <a:ahLst/>
              <a:cxnLst/>
              <a:rect l="l" t="t" r="r" b="b"/>
              <a:pathLst>
                <a:path w="370661" h="331695">
                  <a:moveTo>
                    <a:pt x="0" y="0"/>
                  </a:moveTo>
                  <a:lnTo>
                    <a:pt x="370661" y="0"/>
                  </a:lnTo>
                  <a:lnTo>
                    <a:pt x="370661" y="331695"/>
                  </a:lnTo>
                  <a:lnTo>
                    <a:pt x="0" y="33169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7" name="TextBox 37"/>
            <p:cNvSpPr txBox="1"/>
            <p:nvPr/>
          </p:nvSpPr>
          <p:spPr>
            <a:xfrm>
              <a:off x="0" y="-47625"/>
              <a:ext cx="370661" cy="3793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38" name="Group 38"/>
          <p:cNvGrpSpPr/>
          <p:nvPr/>
        </p:nvGrpSpPr>
        <p:grpSpPr>
          <a:xfrm rot="-651535">
            <a:off x="13755039" y="7544187"/>
            <a:ext cx="2936195" cy="1605011"/>
            <a:chOff x="0" y="0"/>
            <a:chExt cx="773319" cy="422719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773319" cy="422719"/>
            </a:xfrm>
            <a:custGeom>
              <a:avLst/>
              <a:gdLst/>
              <a:ahLst/>
              <a:cxnLst/>
              <a:rect l="l" t="t" r="r" b="b"/>
              <a:pathLst>
                <a:path w="773319" h="422719">
                  <a:moveTo>
                    <a:pt x="0" y="0"/>
                  </a:moveTo>
                  <a:lnTo>
                    <a:pt x="773319" y="0"/>
                  </a:lnTo>
                  <a:lnTo>
                    <a:pt x="773319" y="422719"/>
                  </a:lnTo>
                  <a:lnTo>
                    <a:pt x="0" y="422719"/>
                  </a:lnTo>
                  <a:close/>
                </a:path>
              </a:pathLst>
            </a:custGeom>
            <a:solidFill>
              <a:srgbClr val="FFDE59"/>
            </a:solidFill>
          </p:spPr>
        </p:sp>
        <p:sp>
          <p:nvSpPr>
            <p:cNvPr id="40" name="TextBox 40"/>
            <p:cNvSpPr txBox="1"/>
            <p:nvPr/>
          </p:nvSpPr>
          <p:spPr>
            <a:xfrm>
              <a:off x="0" y="-47625"/>
              <a:ext cx="773319" cy="4703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41" name="Freeform 41"/>
          <p:cNvSpPr/>
          <p:nvPr/>
        </p:nvSpPr>
        <p:spPr>
          <a:xfrm rot="-672129">
            <a:off x="13886705" y="7664139"/>
            <a:ext cx="2672862" cy="1351117"/>
          </a:xfrm>
          <a:custGeom>
            <a:avLst/>
            <a:gdLst/>
            <a:ahLst/>
            <a:cxnLst/>
            <a:rect l="l" t="t" r="r" b="b"/>
            <a:pathLst>
              <a:path w="2672862" h="1351117">
                <a:moveTo>
                  <a:pt x="0" y="0"/>
                </a:moveTo>
                <a:lnTo>
                  <a:pt x="2672863" y="0"/>
                </a:lnTo>
                <a:lnTo>
                  <a:pt x="2672863" y="1351117"/>
                </a:lnTo>
                <a:lnTo>
                  <a:pt x="0" y="135111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385255" t="-432498" r="-104142" b="-123366"/>
            </a:stretch>
          </a:blipFill>
        </p:spPr>
      </p:sp>
      <p:sp>
        <p:nvSpPr>
          <p:cNvPr id="42" name="Freeform 42"/>
          <p:cNvSpPr/>
          <p:nvPr/>
        </p:nvSpPr>
        <p:spPr>
          <a:xfrm rot="-6109954">
            <a:off x="14719426" y="7005213"/>
            <a:ext cx="411158" cy="1064486"/>
          </a:xfrm>
          <a:custGeom>
            <a:avLst/>
            <a:gdLst/>
            <a:ahLst/>
            <a:cxnLst/>
            <a:rect l="l" t="t" r="r" b="b"/>
            <a:pathLst>
              <a:path w="411158" h="1064486">
                <a:moveTo>
                  <a:pt x="0" y="0"/>
                </a:moveTo>
                <a:lnTo>
                  <a:pt x="411157" y="0"/>
                </a:lnTo>
                <a:lnTo>
                  <a:pt x="411157" y="1064487"/>
                </a:lnTo>
                <a:lnTo>
                  <a:pt x="0" y="106448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 rot="-5300159">
            <a:off x="8669073" y="6486315"/>
            <a:ext cx="3559759" cy="2064660"/>
          </a:xfrm>
          <a:custGeom>
            <a:avLst/>
            <a:gdLst/>
            <a:ahLst/>
            <a:cxnLst/>
            <a:rect l="l" t="t" r="r" b="b"/>
            <a:pathLst>
              <a:path w="3559759" h="2064660">
                <a:moveTo>
                  <a:pt x="0" y="0"/>
                </a:moveTo>
                <a:lnTo>
                  <a:pt x="3559759" y="0"/>
                </a:lnTo>
                <a:lnTo>
                  <a:pt x="3559759" y="2064660"/>
                </a:lnTo>
                <a:lnTo>
                  <a:pt x="0" y="206466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44"/>
          <p:cNvSpPr/>
          <p:nvPr/>
        </p:nvSpPr>
        <p:spPr>
          <a:xfrm>
            <a:off x="1869784" y="859756"/>
            <a:ext cx="6251519" cy="4622810"/>
          </a:xfrm>
          <a:custGeom>
            <a:avLst/>
            <a:gdLst/>
            <a:ahLst/>
            <a:cxnLst/>
            <a:rect l="l" t="t" r="r" b="b"/>
            <a:pathLst>
              <a:path w="6251519" h="4622810">
                <a:moveTo>
                  <a:pt x="0" y="0"/>
                </a:moveTo>
                <a:lnTo>
                  <a:pt x="6251520" y="0"/>
                </a:lnTo>
                <a:lnTo>
                  <a:pt x="6251520" y="4622811"/>
                </a:lnTo>
                <a:lnTo>
                  <a:pt x="0" y="46228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91218" t="-63719" r="-53726" b="-22605"/>
            </a:stretch>
          </a:blipFill>
        </p:spPr>
      </p:sp>
      <p:sp>
        <p:nvSpPr>
          <p:cNvPr id="45" name="Freeform 45"/>
          <p:cNvSpPr/>
          <p:nvPr/>
        </p:nvSpPr>
        <p:spPr>
          <a:xfrm rot="-5400000">
            <a:off x="468360" y="1761051"/>
            <a:ext cx="5035685" cy="2920697"/>
          </a:xfrm>
          <a:custGeom>
            <a:avLst/>
            <a:gdLst/>
            <a:ahLst/>
            <a:cxnLst/>
            <a:rect l="l" t="t" r="r" b="b"/>
            <a:pathLst>
              <a:path w="5035685" h="2920697">
                <a:moveTo>
                  <a:pt x="0" y="0"/>
                </a:moveTo>
                <a:lnTo>
                  <a:pt x="5035684" y="0"/>
                </a:lnTo>
                <a:lnTo>
                  <a:pt x="5035684" y="2920697"/>
                </a:lnTo>
                <a:lnTo>
                  <a:pt x="0" y="292069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46" name="Freeform 46"/>
          <p:cNvSpPr/>
          <p:nvPr/>
        </p:nvSpPr>
        <p:spPr>
          <a:xfrm>
            <a:off x="8344993" y="308338"/>
            <a:ext cx="6729544" cy="4483559"/>
          </a:xfrm>
          <a:custGeom>
            <a:avLst/>
            <a:gdLst/>
            <a:ahLst/>
            <a:cxnLst/>
            <a:rect l="l" t="t" r="r" b="b"/>
            <a:pathLst>
              <a:path w="6729544" h="4483559">
                <a:moveTo>
                  <a:pt x="0" y="0"/>
                </a:moveTo>
                <a:lnTo>
                  <a:pt x="6729544" y="0"/>
                </a:lnTo>
                <a:lnTo>
                  <a:pt x="6729544" y="4483559"/>
                </a:lnTo>
                <a:lnTo>
                  <a:pt x="0" y="448355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47" name="Freeform 47"/>
          <p:cNvSpPr/>
          <p:nvPr/>
        </p:nvSpPr>
        <p:spPr>
          <a:xfrm rot="-1844035">
            <a:off x="10237839" y="1167922"/>
            <a:ext cx="1363025" cy="800777"/>
          </a:xfrm>
          <a:custGeom>
            <a:avLst/>
            <a:gdLst/>
            <a:ahLst/>
            <a:cxnLst/>
            <a:rect l="l" t="t" r="r" b="b"/>
            <a:pathLst>
              <a:path w="1363025" h="800777">
                <a:moveTo>
                  <a:pt x="0" y="0"/>
                </a:moveTo>
                <a:lnTo>
                  <a:pt x="1363025" y="0"/>
                </a:lnTo>
                <a:lnTo>
                  <a:pt x="1363025" y="800777"/>
                </a:lnTo>
                <a:lnTo>
                  <a:pt x="0" y="80077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48" name="TextBox 48"/>
          <p:cNvSpPr txBox="1"/>
          <p:nvPr/>
        </p:nvSpPr>
        <p:spPr>
          <a:xfrm rot="438287">
            <a:off x="12651375" y="4971818"/>
            <a:ext cx="3383399" cy="738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019"/>
              </a:lnSpc>
              <a:spcBef>
                <a:spcPct val="0"/>
              </a:spcBef>
            </a:pPr>
            <a:r>
              <a:rPr lang="en-US" sz="4299">
                <a:solidFill>
                  <a:srgbClr val="000000"/>
                </a:solidFill>
                <a:latin typeface="Benedict"/>
              </a:rPr>
              <a:t>Technology &amp; Design</a:t>
            </a:r>
          </a:p>
        </p:txBody>
      </p:sp>
      <p:sp>
        <p:nvSpPr>
          <p:cNvPr id="49" name="TextBox 49"/>
          <p:cNvSpPr txBox="1"/>
          <p:nvPr/>
        </p:nvSpPr>
        <p:spPr>
          <a:xfrm rot="389817">
            <a:off x="2652235" y="8345848"/>
            <a:ext cx="1538296" cy="8280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59"/>
              </a:lnSpc>
              <a:spcBef>
                <a:spcPct val="0"/>
              </a:spcBef>
            </a:pPr>
            <a:r>
              <a:rPr lang="en-US" sz="4899">
                <a:solidFill>
                  <a:srgbClr val="000000"/>
                </a:solidFill>
                <a:latin typeface="Benedict"/>
              </a:rPr>
              <a:t>Science</a:t>
            </a:r>
          </a:p>
        </p:txBody>
      </p:sp>
      <p:sp>
        <p:nvSpPr>
          <p:cNvPr id="50" name="TextBox 50"/>
          <p:cNvSpPr txBox="1"/>
          <p:nvPr/>
        </p:nvSpPr>
        <p:spPr>
          <a:xfrm rot="-559608">
            <a:off x="5989105" y="1602859"/>
            <a:ext cx="1538296" cy="8280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59"/>
              </a:lnSpc>
              <a:spcBef>
                <a:spcPct val="0"/>
              </a:spcBef>
            </a:pPr>
            <a:r>
              <a:rPr lang="en-US" sz="4899">
                <a:solidFill>
                  <a:srgbClr val="000000"/>
                </a:solidFill>
                <a:latin typeface="Benedict"/>
              </a:rPr>
              <a:t>Art</a:t>
            </a:r>
          </a:p>
        </p:txBody>
      </p:sp>
      <p:sp>
        <p:nvSpPr>
          <p:cNvPr id="51" name="TextBox 51"/>
          <p:cNvSpPr txBox="1"/>
          <p:nvPr/>
        </p:nvSpPr>
        <p:spPr>
          <a:xfrm rot="438287">
            <a:off x="10752769" y="1998373"/>
            <a:ext cx="2265007" cy="15261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30"/>
              </a:lnSpc>
              <a:spcBef>
                <a:spcPct val="0"/>
              </a:spcBef>
            </a:pPr>
            <a:r>
              <a:rPr lang="en-US" sz="2878">
                <a:solidFill>
                  <a:srgbClr val="000000"/>
                </a:solidFill>
                <a:latin typeface="Gagalin"/>
              </a:rPr>
              <a:t>Don't forget to look ahead!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773</Words>
  <Application>Microsoft Office PowerPoint</Application>
  <PresentationFormat>Custom</PresentationFormat>
  <Paragraphs>188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Now</vt:lpstr>
      <vt:lpstr>Gagalin</vt:lpstr>
      <vt:lpstr>Calibri</vt:lpstr>
      <vt:lpstr>Benedict</vt:lpstr>
      <vt:lpstr>Canva Student Font</vt:lpstr>
      <vt:lpstr>Arial</vt:lpstr>
      <vt:lpstr>Now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Planning for 9th Grade</dc:title>
  <dc:creator>Sarah Fitzgerald</dc:creator>
  <cp:lastModifiedBy>Sarah Fitzgerald</cp:lastModifiedBy>
  <cp:revision>4</cp:revision>
  <cp:lastPrinted>2024-01-18T19:13:23Z</cp:lastPrinted>
  <dcterms:created xsi:type="dcterms:W3CDTF">2006-08-16T00:00:00Z</dcterms:created>
  <dcterms:modified xsi:type="dcterms:W3CDTF">2024-01-18T19:41:25Z</dcterms:modified>
  <dc:identifier>DAFYIBIdDbU</dc:identifier>
</cp:coreProperties>
</file>